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42"/>
  </p:notesMasterIdLst>
  <p:handoutMasterIdLst>
    <p:handoutMasterId r:id="rId43"/>
  </p:handoutMasterIdLst>
  <p:sldIdLst>
    <p:sldId id="600" r:id="rId2"/>
    <p:sldId id="893" r:id="rId3"/>
    <p:sldId id="700" r:id="rId4"/>
    <p:sldId id="603" r:id="rId5"/>
    <p:sldId id="905" r:id="rId6"/>
    <p:sldId id="729" r:id="rId7"/>
    <p:sldId id="906" r:id="rId8"/>
    <p:sldId id="701" r:id="rId9"/>
    <p:sldId id="716" r:id="rId10"/>
    <p:sldId id="717" r:id="rId11"/>
    <p:sldId id="726" r:id="rId12"/>
    <p:sldId id="907" r:id="rId13"/>
    <p:sldId id="777" r:id="rId14"/>
    <p:sldId id="909" r:id="rId15"/>
    <p:sldId id="911" r:id="rId16"/>
    <p:sldId id="912" r:id="rId17"/>
    <p:sldId id="913" r:id="rId18"/>
    <p:sldId id="708" r:id="rId19"/>
    <p:sldId id="709" r:id="rId20"/>
    <p:sldId id="712" r:id="rId21"/>
    <p:sldId id="727" r:id="rId22"/>
    <p:sldId id="713" r:id="rId23"/>
    <p:sldId id="921" r:id="rId24"/>
    <p:sldId id="922" r:id="rId25"/>
    <p:sldId id="637" r:id="rId26"/>
    <p:sldId id="923" r:id="rId27"/>
    <p:sldId id="924" r:id="rId28"/>
    <p:sldId id="925" r:id="rId29"/>
    <p:sldId id="641" r:id="rId30"/>
    <p:sldId id="926" r:id="rId31"/>
    <p:sldId id="927" r:id="rId32"/>
    <p:sldId id="653" r:id="rId33"/>
    <p:sldId id="654" r:id="rId34"/>
    <p:sldId id="655" r:id="rId35"/>
    <p:sldId id="656" r:id="rId36"/>
    <p:sldId id="657" r:id="rId37"/>
    <p:sldId id="659" r:id="rId38"/>
    <p:sldId id="648" r:id="rId39"/>
    <p:sldId id="649" r:id="rId40"/>
    <p:sldId id="894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1127" autoAdjust="0"/>
  </p:normalViewPr>
  <p:slideViewPr>
    <p:cSldViewPr>
      <p:cViewPr varScale="1">
        <p:scale>
          <a:sx n="104" d="100"/>
          <a:sy n="104" d="100"/>
        </p:scale>
        <p:origin x="229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9548CA4-ABBD-4355-8680-92EC7A779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67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6697F-B744-4413-9206-F4D1E731B4C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A364-C843-4EAC-BA69-6C04F279F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8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9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A364-C843-4EAC-BA69-6C04F279F3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0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9377-7B99-42D5-AE28-7A08D9CEC4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E657-14B0-40E9-8DA1-32879B8D3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A485-2791-41C3-A9AF-BFE4C8CD3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FC1D-BF55-4C3B-9EE7-495C535DD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8154-15C1-4256-91A2-C31DFC36A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42E9-4F74-426A-9702-9391653DA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C3E0-EEA9-4FFA-BADA-F8BD5BD42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2683-2965-4F5C-A984-A4C295742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98BF-BC96-41A4-A0BF-245E8F5E6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0C05-AE51-4DDF-BECA-65AD3D954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60F524-1BA7-4B79-A135-F1B302E62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C2D4F6-E6A6-4DBA-8B5F-89D008DBA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Ah-Jk7d30k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7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cs.cmu.edu/projects/muscle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yna.is.tue.mpg.d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2897826.2927326" TargetMode="External"/><Relationship Id="rId2" Type="http://schemas.openxmlformats.org/officeDocument/2006/relationships/hyperlink" Target="https://dl.acm.org/doi/10.1145/2614028.26154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eweb.ucsd.edu/classes/sp16/cse169-a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Animation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3: Skinning and Facial Animation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1" y="1775191"/>
            <a:ext cx="5334000" cy="4625609"/>
          </a:xfrm>
        </p:spPr>
        <p:txBody>
          <a:bodyPr>
            <a:normAutofit/>
          </a:bodyPr>
          <a:lstStyle/>
          <a:p>
            <a:r>
              <a:rPr lang="en-US" dirty="0"/>
              <a:t>Assuming it is a point of the upper arm, the position is (3,1)</a:t>
            </a:r>
          </a:p>
          <a:p>
            <a:endParaRPr lang="en-US" dirty="0"/>
          </a:p>
          <a:p>
            <a:r>
              <a:rPr lang="en-US" dirty="0"/>
              <a:t>Assuming it is a point of the forearm, it is (5,1)</a:t>
            </a:r>
          </a:p>
          <a:p>
            <a:endParaRPr lang="en-US" dirty="0"/>
          </a:p>
          <a:p>
            <a:r>
              <a:rPr lang="en-US" dirty="0"/>
              <a:t>Adding the weights</a:t>
            </a:r>
          </a:p>
          <a:p>
            <a:r>
              <a:rPr lang="en-US" dirty="0"/>
              <a:t>0.8*(3,1)+0.2*(5,1) = (3.4, 1)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" y="1671113"/>
            <a:ext cx="3672493" cy="47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decide the weights?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the mapping of the vertex to the bone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19400"/>
            <a:ext cx="6377410" cy="31535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655200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8872" indent="0">
              <a:buNone/>
            </a:pPr>
            <a:r>
              <a:rPr lang="nl-NL" sz="800" dirty="0"/>
              <a:t>http://homepages.inf.ed.ac.uk/tkomura/cav/presentation4_2016.pdf</a:t>
            </a:r>
          </a:p>
        </p:txBody>
      </p:sp>
    </p:spTree>
    <p:extLst>
      <p:ext uri="{BB962C8B-B14F-4D97-AF65-F5344CB8AC3E}">
        <p14:creationId xmlns:p14="http://schemas.microsoft.com/office/powerpoint/2010/main" val="95665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Rig Data Flow</a:t>
            </a:r>
          </a:p>
        </p:txBody>
      </p:sp>
      <p:sp>
        <p:nvSpPr>
          <p:cNvPr id="30618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 sz="2800"/>
              <a:t>Input DOFs</a:t>
            </a:r>
          </a:p>
          <a:p>
            <a:endParaRPr lang="en-US" altLang="nl-NL" sz="2800"/>
          </a:p>
          <a:p>
            <a:endParaRPr lang="en-US" altLang="nl-NL" sz="2800"/>
          </a:p>
          <a:p>
            <a:r>
              <a:rPr lang="en-US" altLang="nl-NL" sz="2800"/>
              <a:t>Rigging system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nl-NL" sz="2800"/>
              <a:t>	(skeleton, skin…)</a:t>
            </a:r>
          </a:p>
          <a:p>
            <a:endParaRPr lang="en-US" altLang="nl-NL" sz="2800"/>
          </a:p>
          <a:p>
            <a:r>
              <a:rPr lang="en-US" altLang="nl-NL" sz="2800"/>
              <a:t>Output renderable mesh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nl-NL" sz="2800"/>
              <a:t>	(vertices, normals…)</a:t>
            </a:r>
          </a:p>
        </p:txBody>
      </p:sp>
      <p:graphicFrame>
        <p:nvGraphicFramePr>
          <p:cNvPr id="306186" name="Object 10"/>
          <p:cNvGraphicFramePr>
            <a:graphicFrameLocks noChangeAspect="1"/>
          </p:cNvGraphicFramePr>
          <p:nvPr/>
        </p:nvGraphicFramePr>
        <p:xfrm>
          <a:off x="3984625" y="2159000"/>
          <a:ext cx="33305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26" name="Equation" r:id="rId3" imgW="1333440" imgH="228600" progId="Equation.3">
                  <p:embed/>
                </p:oleObj>
              </mc:Choice>
              <mc:Fallback>
                <p:oleObj name="Equation" r:id="rId3" imgW="1333440" imgH="228600" progId="Equation.3">
                  <p:embed/>
                  <p:pic>
                    <p:nvPicPr>
                      <p:cNvPr id="3061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2159000"/>
                        <a:ext cx="33305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7" name="Object 11"/>
          <p:cNvGraphicFramePr>
            <a:graphicFrameLocks noChangeAspect="1"/>
          </p:cNvGraphicFramePr>
          <p:nvPr/>
        </p:nvGraphicFramePr>
        <p:xfrm>
          <a:off x="5410200" y="5105400"/>
          <a:ext cx="857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27" name="Equation" r:id="rId5" imgW="342720" imgH="203040" progId="Equation.3">
                  <p:embed/>
                </p:oleObj>
              </mc:Choice>
              <mc:Fallback>
                <p:oleObj name="Equation" r:id="rId5" imgW="342720" imgH="203040" progId="Equation.3">
                  <p:embed/>
                  <p:pic>
                    <p:nvPicPr>
                      <p:cNvPr id="3061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05400"/>
                        <a:ext cx="857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5813425" y="2921000"/>
            <a:ext cx="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>
            <a:off x="5813425" y="4445000"/>
            <a:ext cx="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6190" name="Rectangle 14"/>
          <p:cNvSpPr>
            <a:spLocks noChangeArrowheads="1"/>
          </p:cNvSpPr>
          <p:nvPr/>
        </p:nvSpPr>
        <p:spPr bwMode="auto">
          <a:xfrm>
            <a:off x="5127625" y="3530600"/>
            <a:ext cx="14478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5432425" y="3530600"/>
            <a:ext cx="771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nl-NL" sz="3200"/>
              <a:t>Rig</a:t>
            </a:r>
          </a:p>
        </p:txBody>
      </p:sp>
    </p:spTree>
    <p:extLst>
      <p:ext uri="{BB962C8B-B14F-4D97-AF65-F5344CB8AC3E}">
        <p14:creationId xmlns:p14="http://schemas.microsoft.com/office/powerpoint/2010/main" val="247205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Painting weights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118872" indent="0">
              <a:buNone/>
            </a:pPr>
            <a:endParaRPr lang="nl-NL" sz="2800" dirty="0"/>
          </a:p>
          <a:p>
            <a:pPr marL="118872" indent="0">
              <a:buNone/>
            </a:pPr>
            <a:endParaRPr lang="nl-NL" sz="2800" dirty="0"/>
          </a:p>
          <a:p>
            <a:pPr marL="118872" indent="0">
              <a:buNone/>
            </a:pPr>
            <a:endParaRPr lang="nl-NL" sz="2800" dirty="0"/>
          </a:p>
          <a:p>
            <a:pPr marL="118872" indent="0">
              <a:buNone/>
            </a:pPr>
            <a:endParaRPr lang="nl-NL" sz="2800" dirty="0"/>
          </a:p>
          <a:p>
            <a:pPr marL="118872" indent="0">
              <a:buNone/>
            </a:pPr>
            <a:endParaRPr lang="nl-NL" sz="2800" dirty="0"/>
          </a:p>
          <a:p>
            <a:pPr marL="118872" indent="0">
              <a:buNone/>
            </a:pPr>
            <a:r>
              <a:rPr lang="nl-NL" sz="1500" dirty="0">
                <a:hlinkClick r:id="rId2"/>
              </a:rPr>
              <a:t>https://www.youtube.com/watch?v=Ah-Jk7d30ks</a:t>
            </a:r>
            <a:endParaRPr lang="nl-NL" sz="1500" dirty="0"/>
          </a:p>
          <a:p>
            <a:pPr marL="118872" indent="0">
              <a:buNone/>
            </a:pPr>
            <a:endParaRPr lang="nl-N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352311" cy="37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1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Algorithm Overview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nl-NL" sz="2000" dirty="0"/>
              <a:t>Skin::Update()		(view independent processing)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nl-NL" sz="2000" dirty="0"/>
              <a:t>Compute skinning matrix for each joint: </a:t>
            </a:r>
            <a:r>
              <a:rPr lang="en-US" altLang="nl-NL" sz="2000" b="1" dirty="0"/>
              <a:t>M</a:t>
            </a:r>
            <a:r>
              <a:rPr lang="en-US" altLang="nl-NL" sz="2000" dirty="0"/>
              <a:t>=</a:t>
            </a:r>
            <a:r>
              <a:rPr lang="en-US" altLang="nl-NL" sz="2000" b="1" dirty="0"/>
              <a:t>B</a:t>
            </a:r>
            <a:r>
              <a:rPr lang="en-US" altLang="nl-NL" sz="2000" baseline="30000" dirty="0"/>
              <a:t>-1</a:t>
            </a:r>
            <a:r>
              <a:rPr lang="en-US" altLang="nl-NL" sz="2000" dirty="0">
                <a:cs typeface="Arial" panose="020B0604020202020204" pitchFamily="34" charset="0"/>
              </a:rPr>
              <a:t>·</a:t>
            </a:r>
            <a:r>
              <a:rPr lang="en-US" altLang="nl-NL" sz="2000" b="1" dirty="0"/>
              <a:t>W</a:t>
            </a:r>
            <a:r>
              <a:rPr lang="en-US" altLang="nl-NL" sz="2000" dirty="0"/>
              <a:t> (you can precompute and store </a:t>
            </a:r>
            <a:r>
              <a:rPr lang="en-US" altLang="nl-NL" sz="2000" b="1" dirty="0"/>
              <a:t>B</a:t>
            </a:r>
            <a:r>
              <a:rPr lang="en-US" altLang="nl-NL" sz="2000" baseline="30000" dirty="0"/>
              <a:t>-1</a:t>
            </a:r>
            <a:r>
              <a:rPr lang="en-US" altLang="nl-NL" sz="2000" dirty="0"/>
              <a:t> instead of </a:t>
            </a:r>
            <a:r>
              <a:rPr lang="en-US" altLang="nl-NL" sz="2000" b="1" dirty="0"/>
              <a:t>B</a:t>
            </a:r>
            <a:r>
              <a:rPr lang="en-US" altLang="nl-NL" sz="2000" dirty="0"/>
              <a:t>)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nl-NL" sz="2000" dirty="0"/>
              <a:t>Loop through vertices and compute blended position &amp; normal</a:t>
            </a:r>
          </a:p>
          <a:p>
            <a:pPr marL="609600" indent="-609600">
              <a:lnSpc>
                <a:spcPct val="90000"/>
              </a:lnSpc>
            </a:pPr>
            <a:endParaRPr lang="en-US" altLang="nl-NL" sz="2000" dirty="0"/>
          </a:p>
          <a:p>
            <a:pPr marL="609600" indent="-609600">
              <a:lnSpc>
                <a:spcPct val="90000"/>
              </a:lnSpc>
            </a:pPr>
            <a:endParaRPr lang="en-US" altLang="nl-NL" sz="2000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nl-NL" sz="2000" dirty="0"/>
              <a:t>Skin::Draw()		(view dependent processing)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nl-NL" sz="2000" dirty="0"/>
              <a:t>Loop through triangles and draw using world space positions &amp; normal</a:t>
            </a:r>
          </a:p>
          <a:p>
            <a:pPr marL="609600" indent="-609600">
              <a:lnSpc>
                <a:spcPct val="90000"/>
              </a:lnSpc>
            </a:pPr>
            <a:endParaRPr lang="en-US" altLang="nl-NL" sz="2000" dirty="0"/>
          </a:p>
        </p:txBody>
      </p:sp>
    </p:spTree>
    <p:extLst>
      <p:ext uri="{BB962C8B-B14F-4D97-AF65-F5344CB8AC3E}">
        <p14:creationId xmlns:p14="http://schemas.microsoft.com/office/powerpoint/2010/main" val="38249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Skinning Equations</a:t>
            </a:r>
          </a:p>
        </p:txBody>
      </p:sp>
      <p:graphicFrame>
        <p:nvGraphicFramePr>
          <p:cNvPr id="307203" name="Object 3"/>
          <p:cNvGraphicFramePr>
            <a:graphicFrameLocks noChangeAspect="1"/>
          </p:cNvGraphicFramePr>
          <p:nvPr/>
        </p:nvGraphicFramePr>
        <p:xfrm>
          <a:off x="4164013" y="2055813"/>
          <a:ext cx="32670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2" name="Equation" r:id="rId3" imgW="1307880" imgH="1765080" progId="Equation.3">
                  <p:embed/>
                </p:oleObj>
              </mc:Choice>
              <mc:Fallback>
                <p:oleObj name="Equation" r:id="rId3" imgW="1307880" imgH="1765080" progId="Equation.3">
                  <p:embed/>
                  <p:pic>
                    <p:nvPicPr>
                      <p:cNvPr id="307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2055813"/>
                        <a:ext cx="3267075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/>
              <a:t>Skeleton</a:t>
            </a:r>
          </a:p>
          <a:p>
            <a:endParaRPr lang="en-US" altLang="nl-NL"/>
          </a:p>
          <a:p>
            <a:endParaRPr lang="en-US" altLang="nl-NL"/>
          </a:p>
          <a:p>
            <a:endParaRPr lang="en-US" altLang="nl-NL"/>
          </a:p>
          <a:p>
            <a:endParaRPr lang="en-US" altLang="nl-NL"/>
          </a:p>
          <a:p>
            <a:r>
              <a:rPr lang="en-US" altLang="nl-NL"/>
              <a:t>Skinning</a:t>
            </a:r>
          </a:p>
        </p:txBody>
      </p:sp>
      <p:sp>
        <p:nvSpPr>
          <p:cNvPr id="307205" name="Line 5"/>
          <p:cNvSpPr>
            <a:spLocks noChangeShapeType="1"/>
          </p:cNvSpPr>
          <p:nvPr/>
        </p:nvSpPr>
        <p:spPr bwMode="auto">
          <a:xfrm>
            <a:off x="533400" y="3505200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95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Limitations of Smooth Skin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nl-NL" sz="2800" dirty="0"/>
              <a:t>Smooth skin is very simple and quite fast, but its quality is limited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The main problems are:</a:t>
            </a:r>
          </a:p>
          <a:p>
            <a:pPr lvl="1">
              <a:lnSpc>
                <a:spcPct val="90000"/>
              </a:lnSpc>
            </a:pPr>
            <a:r>
              <a:rPr lang="en-US" altLang="nl-NL" sz="2400" dirty="0"/>
              <a:t>Joints tend to collapse as they bend more</a:t>
            </a:r>
          </a:p>
          <a:p>
            <a:pPr lvl="1">
              <a:lnSpc>
                <a:spcPct val="90000"/>
              </a:lnSpc>
            </a:pPr>
            <a:r>
              <a:rPr lang="en-US" altLang="nl-NL" sz="2400" dirty="0"/>
              <a:t>Very difficult to get specific control</a:t>
            </a:r>
          </a:p>
          <a:p>
            <a:pPr lvl="1">
              <a:lnSpc>
                <a:spcPct val="90000"/>
              </a:lnSpc>
            </a:pPr>
            <a:r>
              <a:rPr lang="en-US" altLang="nl-NL" sz="2400" dirty="0"/>
              <a:t>Unintuitive and difficult to edit</a:t>
            </a:r>
          </a:p>
          <a:p>
            <a:pPr lvl="1"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Still, it is built in to most 3D animation packages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If nothing else, it is a good baseline upon which more complex schemes can be built</a:t>
            </a:r>
          </a:p>
        </p:txBody>
      </p:sp>
    </p:spTree>
    <p:extLst>
      <p:ext uri="{BB962C8B-B14F-4D97-AF65-F5344CB8AC3E}">
        <p14:creationId xmlns:p14="http://schemas.microsoft.com/office/powerpoint/2010/main" val="4004293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Limitations of Smooth Skin</a:t>
            </a:r>
          </a:p>
        </p:txBody>
      </p:sp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63" y="1596483"/>
            <a:ext cx="4953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3" y="4017963"/>
            <a:ext cx="3733800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7338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8087" y="6324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Pose Space Deformation: A Unified Approach to Shape Interpolation and Skeleton-Driven Deformation, Lewis, </a:t>
            </a:r>
            <a:r>
              <a:rPr lang="en-US" sz="1000" dirty="0" err="1"/>
              <a:t>Cordner</a:t>
            </a:r>
            <a:r>
              <a:rPr lang="en-US" sz="1000" dirty="0"/>
              <a:t> and Fong, SIGGRAPH 2000</a:t>
            </a:r>
            <a:endParaRPr lang="nl-NL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472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Skin collapse (bending) and twisting (candy wrapper) effect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58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happen?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4825"/>
            <a:ext cx="5922705" cy="4625975"/>
          </a:xfrm>
        </p:spPr>
      </p:pic>
      <p:sp>
        <p:nvSpPr>
          <p:cNvPr id="5" name="Rectangle 4"/>
          <p:cNvSpPr/>
          <p:nvPr/>
        </p:nvSpPr>
        <p:spPr>
          <a:xfrm>
            <a:off x="5715000" y="655200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8872" indent="0">
              <a:buNone/>
            </a:pPr>
            <a:r>
              <a:rPr lang="nl-NL" sz="800" dirty="0"/>
              <a:t>http://homepages.inf.ed.ac.uk/tkomura/cav/presentation4_2016.pdf</a:t>
            </a:r>
          </a:p>
        </p:txBody>
      </p:sp>
    </p:spTree>
    <p:extLst>
      <p:ext uri="{BB962C8B-B14F-4D97-AF65-F5344CB8AC3E}">
        <p14:creationId xmlns:p14="http://schemas.microsoft.com/office/powerpoint/2010/main" val="1671446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happen?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38" y="1774825"/>
            <a:ext cx="7027923" cy="4625975"/>
          </a:xfrm>
        </p:spPr>
      </p:pic>
    </p:spTree>
    <p:extLst>
      <p:ext uri="{BB962C8B-B14F-4D97-AF65-F5344CB8AC3E}">
        <p14:creationId xmlns:p14="http://schemas.microsoft.com/office/powerpoint/2010/main" val="340788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Skinning</a:t>
            </a:r>
          </a:p>
        </p:txBody>
      </p:sp>
    </p:spTree>
    <p:extLst>
      <p:ext uri="{BB962C8B-B14F-4D97-AF65-F5344CB8AC3E}">
        <p14:creationId xmlns:p14="http://schemas.microsoft.com/office/powerpoint/2010/main" val="3645477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quaternion blending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to overcome the bending and candy wrapper effects</a:t>
            </a:r>
          </a:p>
          <a:p>
            <a:r>
              <a:rPr lang="en-US" dirty="0"/>
              <a:t>Currently, found in most 3D modelling tools, e.g. Maya</a:t>
            </a:r>
            <a:r>
              <a:rPr lang="en-US"/>
              <a:t>, Blender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28648"/>
            <a:ext cx="2231744" cy="2372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09617"/>
            <a:ext cx="2682113" cy="2491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484649"/>
            <a:ext cx="906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/>
              <a:t>Geometric</a:t>
            </a:r>
            <a:r>
              <a:rPr lang="nl-NL" sz="1000" dirty="0"/>
              <a:t> </a:t>
            </a:r>
            <a:r>
              <a:rPr lang="nl-NL" sz="1000" dirty="0" err="1"/>
              <a:t>Skinning</a:t>
            </a:r>
            <a:r>
              <a:rPr lang="nl-NL" sz="1000" dirty="0"/>
              <a:t> </a:t>
            </a:r>
            <a:r>
              <a:rPr lang="nl-NL" sz="1000" dirty="0" err="1"/>
              <a:t>with</a:t>
            </a:r>
            <a:r>
              <a:rPr lang="nl-NL" sz="1000" dirty="0"/>
              <a:t> </a:t>
            </a:r>
            <a:r>
              <a:rPr lang="nl-NL" sz="1000" dirty="0" err="1"/>
              <a:t>Approximate</a:t>
            </a:r>
            <a:r>
              <a:rPr lang="nl-NL" sz="1000" dirty="0"/>
              <a:t> Dual Quaternion  </a:t>
            </a:r>
            <a:r>
              <a:rPr lang="nl-NL" sz="1000" dirty="0" err="1"/>
              <a:t>Blending</a:t>
            </a:r>
            <a:r>
              <a:rPr lang="nl-NL" sz="1000" dirty="0"/>
              <a:t>, </a:t>
            </a:r>
            <a:r>
              <a:rPr lang="nl-NL" sz="1000" dirty="0" err="1"/>
              <a:t>Kavan</a:t>
            </a:r>
            <a:r>
              <a:rPr lang="nl-NL" sz="1000" dirty="0"/>
              <a:t> Collins, Zara </a:t>
            </a:r>
            <a:r>
              <a:rPr lang="nl-NL" sz="1000" dirty="0" err="1"/>
              <a:t>and</a:t>
            </a:r>
            <a:r>
              <a:rPr lang="nl-NL" sz="1000" dirty="0"/>
              <a:t> </a:t>
            </a:r>
            <a:r>
              <a:rPr lang="nl-NL" sz="1000" dirty="0" err="1"/>
              <a:t>O'Sullivan</a:t>
            </a:r>
            <a:r>
              <a:rPr lang="nl-NL" sz="1000" dirty="0"/>
              <a:t>, </a:t>
            </a:r>
            <a:r>
              <a:rPr lang="nl-NL" sz="1000" dirty="0" err="1"/>
              <a:t>Siggraph</a:t>
            </a:r>
            <a:r>
              <a:rPr lang="nl-NL" sz="1000" dirty="0"/>
              <a:t> 2008</a:t>
            </a:r>
          </a:p>
        </p:txBody>
      </p:sp>
    </p:spTree>
    <p:extLst>
      <p:ext uri="{BB962C8B-B14F-4D97-AF65-F5344CB8AC3E}">
        <p14:creationId xmlns:p14="http://schemas.microsoft.com/office/powerpoint/2010/main" val="235776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material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625609"/>
          </a:xfrm>
        </p:spPr>
        <p:txBody>
          <a:bodyPr/>
          <a:lstStyle/>
          <a:p>
            <a:pPr marL="118872" indent="0">
              <a:buNone/>
            </a:pPr>
            <a:r>
              <a:rPr lang="en-US" dirty="0" err="1"/>
              <a:t>Siggraph</a:t>
            </a:r>
            <a:r>
              <a:rPr lang="en-US" dirty="0"/>
              <a:t> course on skinning (2014): https://dl.acm.org/doi/10.1145/2614028.2615427 </a:t>
            </a:r>
          </a:p>
          <a:p>
            <a:pPr marL="118872" indent="0"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19400"/>
            <a:ext cx="4055927" cy="3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Shape Interpolation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nl-NL" sz="2800" dirty="0"/>
              <a:t>Another extension to the smooth skinning algorithm is to allow the vertices to be modeled at key values along the joints motion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For an elbow, for example, one could model it straight, then model it fully bent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These shapes are interpolated local to the bones before the skinning is applied</a:t>
            </a:r>
          </a:p>
        </p:txBody>
      </p:sp>
    </p:spTree>
    <p:extLst>
      <p:ext uri="{BB962C8B-B14F-4D97-AF65-F5344CB8AC3E}">
        <p14:creationId xmlns:p14="http://schemas.microsoft.com/office/powerpoint/2010/main" val="249744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Shape Interpolation Algorithm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l-NL" sz="2400" dirty="0"/>
              <a:t>To compute a blended vertex position:</a:t>
            </a:r>
          </a:p>
          <a:p>
            <a:pPr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r>
              <a:rPr lang="en-US" altLang="nl-NL" sz="2400" dirty="0"/>
              <a:t>The blended position is the base position plus a contribution from each target whose DOF value is greater than 0</a:t>
            </a:r>
          </a:p>
          <a:p>
            <a:pPr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r>
              <a:rPr lang="en-US" altLang="nl-NL" sz="2400" dirty="0"/>
              <a:t>To blend the </a:t>
            </a:r>
            <a:r>
              <a:rPr lang="en-US" altLang="nl-NL" sz="2400" dirty="0" err="1"/>
              <a:t>normals</a:t>
            </a:r>
            <a:r>
              <a:rPr lang="en-US" altLang="nl-NL" sz="2400" dirty="0"/>
              <a:t>, we use a similar equation:</a:t>
            </a:r>
          </a:p>
          <a:p>
            <a:pPr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r>
              <a:rPr lang="en-US" altLang="nl-NL" sz="2400" dirty="0"/>
              <a:t>We won’t normalize them now, as that will happen later in the skinning phase</a:t>
            </a:r>
          </a:p>
        </p:txBody>
      </p:sp>
      <p:graphicFrame>
        <p:nvGraphicFramePr>
          <p:cNvPr id="348164" name="Object 4"/>
          <p:cNvGraphicFramePr>
            <a:graphicFrameLocks noChangeAspect="1"/>
          </p:cNvGraphicFramePr>
          <p:nvPr/>
        </p:nvGraphicFramePr>
        <p:xfrm>
          <a:off x="1371600" y="2262187"/>
          <a:ext cx="421481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2" name="Equation" r:id="rId3" imgW="1714320" imgH="253800" progId="Equation.3">
                  <p:embed/>
                </p:oleObj>
              </mc:Choice>
              <mc:Fallback>
                <p:oleObj name="Equation" r:id="rId3" imgW="1714320" imgH="253800" progId="Equation.3">
                  <p:embed/>
                  <p:pic>
                    <p:nvPicPr>
                      <p:cNvPr id="3481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62187"/>
                        <a:ext cx="4214812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5" name="Object 5"/>
          <p:cNvGraphicFramePr>
            <a:graphicFrameLocks noChangeAspect="1"/>
          </p:cNvGraphicFramePr>
          <p:nvPr/>
        </p:nvGraphicFramePr>
        <p:xfrm>
          <a:off x="1399478" y="4624387"/>
          <a:ext cx="42164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3" name="Equation" r:id="rId5" imgW="1714320" imgH="253800" progId="Equation.3">
                  <p:embed/>
                </p:oleObj>
              </mc:Choice>
              <mc:Fallback>
                <p:oleObj name="Equation" r:id="rId5" imgW="1714320" imgH="253800" progId="Equation.3">
                  <p:embed/>
                  <p:pic>
                    <p:nvPicPr>
                      <p:cNvPr id="3481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478" y="4624387"/>
                        <a:ext cx="42164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585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Layered Approach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l-NL" dirty="0"/>
              <a:t>We use a simple layered approach</a:t>
            </a:r>
          </a:p>
          <a:p>
            <a:pPr lvl="1">
              <a:lnSpc>
                <a:spcPct val="90000"/>
              </a:lnSpc>
            </a:pPr>
            <a:r>
              <a:rPr lang="en-US" altLang="nl-NL" dirty="0"/>
              <a:t>Skeleton Kinematics</a:t>
            </a:r>
          </a:p>
          <a:p>
            <a:pPr lvl="1">
              <a:lnSpc>
                <a:spcPct val="90000"/>
              </a:lnSpc>
            </a:pPr>
            <a:r>
              <a:rPr lang="en-US" altLang="nl-NL" dirty="0"/>
              <a:t>Shape Interpolation</a:t>
            </a:r>
          </a:p>
          <a:p>
            <a:pPr lvl="1">
              <a:lnSpc>
                <a:spcPct val="90000"/>
              </a:lnSpc>
            </a:pPr>
            <a:r>
              <a:rPr lang="en-US" altLang="nl-NL" dirty="0"/>
              <a:t>Smooth Skinning</a:t>
            </a:r>
          </a:p>
          <a:p>
            <a:pPr lvl="1">
              <a:lnSpc>
                <a:spcPct val="90000"/>
              </a:lnSpc>
            </a:pPr>
            <a:endParaRPr lang="en-US" altLang="nl-NL" dirty="0"/>
          </a:p>
          <a:p>
            <a:pPr>
              <a:lnSpc>
                <a:spcPct val="90000"/>
              </a:lnSpc>
            </a:pPr>
            <a:r>
              <a:rPr lang="en-US" altLang="nl-NL" dirty="0"/>
              <a:t>Most character rigging systems are based on some sort of layered system approach combined with general purpose data flow to allow for customization</a:t>
            </a:r>
          </a:p>
        </p:txBody>
      </p:sp>
    </p:spTree>
    <p:extLst>
      <p:ext uri="{BB962C8B-B14F-4D97-AF65-F5344CB8AC3E}">
        <p14:creationId xmlns:p14="http://schemas.microsoft.com/office/powerpoint/2010/main" val="1730317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Free-Form Deformations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5191"/>
            <a:ext cx="8229600" cy="24920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nl-NL" dirty="0"/>
              <a:t>FFDs are a class of deformations where a low detail control mesh is used to deform a higher detail skin</a:t>
            </a:r>
          </a:p>
          <a:p>
            <a:pPr>
              <a:lnSpc>
                <a:spcPct val="90000"/>
              </a:lnSpc>
            </a:pPr>
            <a:endParaRPr lang="en-US" altLang="nl-NL" dirty="0"/>
          </a:p>
          <a:p>
            <a:pPr>
              <a:lnSpc>
                <a:spcPct val="90000"/>
              </a:lnSpc>
            </a:pPr>
            <a:r>
              <a:rPr lang="en-US" altLang="nl-NL" dirty="0"/>
              <a:t>There are a lot of variations on FFDs based on the topology of the control mesh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1" y="64008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Thomas W. </a:t>
            </a:r>
            <a:r>
              <a:rPr lang="en-US" sz="1000" dirty="0" err="1"/>
              <a:t>Sederberg</a:t>
            </a:r>
            <a:r>
              <a:rPr lang="en-US" sz="1000" dirty="0"/>
              <a:t> and Scott R. Parry. 1986. Free-form deformation of solid geometric models. In </a:t>
            </a:r>
            <a:r>
              <a:rPr lang="en-US" sz="1000" i="1" dirty="0"/>
              <a:t>Proceedings of the 13th annual conference on Computer graphics and interactive techniques</a:t>
            </a:r>
            <a:r>
              <a:rPr lang="en-US" sz="1000" dirty="0"/>
              <a:t> (SIGGRAPH '86)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711707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Lattice FFDs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5192"/>
            <a:ext cx="8229600" cy="24765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nl-NL" dirty="0"/>
              <a:t>The original type of FFD uses a simple regular lattice placed around a region of space</a:t>
            </a:r>
          </a:p>
          <a:p>
            <a:pPr>
              <a:lnSpc>
                <a:spcPct val="90000"/>
              </a:lnSpc>
            </a:pPr>
            <a:endParaRPr lang="en-US" altLang="nl-NL" dirty="0"/>
          </a:p>
          <a:p>
            <a:pPr>
              <a:lnSpc>
                <a:spcPct val="90000"/>
              </a:lnSpc>
            </a:pPr>
            <a:r>
              <a:rPr lang="en-US" altLang="nl-NL" dirty="0"/>
              <a:t>The lattice is divided up into a regular grid</a:t>
            </a:r>
          </a:p>
          <a:p>
            <a:pPr>
              <a:lnSpc>
                <a:spcPct val="90000"/>
              </a:lnSpc>
            </a:pPr>
            <a:endParaRPr lang="en-US" altLang="nl-NL" dirty="0"/>
          </a:p>
          <a:p>
            <a:pPr>
              <a:lnSpc>
                <a:spcPct val="90000"/>
              </a:lnSpc>
            </a:pPr>
            <a:r>
              <a:rPr lang="en-US" altLang="nl-NL" dirty="0"/>
              <a:t>When the lattice points are then moved, they describe smooth deformation in their vicinity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90" y="4251754"/>
            <a:ext cx="5449220" cy="211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64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Lattice FFDs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600200"/>
            <a:ext cx="8208962" cy="4114800"/>
          </a:xfrm>
        </p:spPr>
        <p:txBody>
          <a:bodyPr/>
          <a:lstStyle/>
          <a:p>
            <a:r>
              <a:rPr lang="en-US" altLang="nl-NL"/>
              <a:t>We start by defining the </a:t>
            </a:r>
            <a:r>
              <a:rPr lang="en-US" altLang="nl-NL" dirty="0" err="1"/>
              <a:t>undeformed</a:t>
            </a:r>
            <a:r>
              <a:rPr lang="en-US" altLang="nl-NL" dirty="0"/>
              <a:t> lattice space:</a:t>
            </a:r>
          </a:p>
        </p:txBody>
      </p:sp>
      <p:graphicFrame>
        <p:nvGraphicFramePr>
          <p:cNvPr id="285703" name="Object 7"/>
          <p:cNvGraphicFramePr>
            <a:graphicFrameLocks noChangeAspect="1"/>
          </p:cNvGraphicFramePr>
          <p:nvPr/>
        </p:nvGraphicFramePr>
        <p:xfrm>
          <a:off x="1117600" y="2819400"/>
          <a:ext cx="50466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3" name="Equation" r:id="rId3" imgW="2019240" imgH="228600" progId="Equation.3">
                  <p:embed/>
                </p:oleObj>
              </mc:Choice>
              <mc:Fallback>
                <p:oleObj name="Equation" r:id="rId3" imgW="2019240" imgH="228600" progId="Equation.3">
                  <p:embed/>
                  <p:pic>
                    <p:nvPicPr>
                      <p:cNvPr id="285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819400"/>
                        <a:ext cx="50466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2" name="Object 6"/>
          <p:cNvGraphicFramePr>
            <a:graphicFrameLocks noChangeAspect="1"/>
          </p:cNvGraphicFramePr>
          <p:nvPr/>
        </p:nvGraphicFramePr>
        <p:xfrm>
          <a:off x="1403350" y="3505200"/>
          <a:ext cx="13319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4" name="Equation" r:id="rId5" imgW="533160" imgH="177480" progId="Equation.3">
                  <p:embed/>
                </p:oleObj>
              </mc:Choice>
              <mc:Fallback>
                <p:oleObj name="Equation" r:id="rId5" imgW="533160" imgH="177480" progId="Equation.3">
                  <p:embed/>
                  <p:pic>
                    <p:nvPicPr>
                      <p:cNvPr id="285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505200"/>
                        <a:ext cx="133191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1" name="Object 5"/>
          <p:cNvGraphicFramePr>
            <a:graphicFrameLocks noChangeAspect="1"/>
          </p:cNvGraphicFramePr>
          <p:nvPr/>
        </p:nvGraphicFramePr>
        <p:xfrm>
          <a:off x="3063875" y="3505200"/>
          <a:ext cx="13001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5" name="Equation" r:id="rId7" imgW="520560" imgH="177480" progId="Equation.3">
                  <p:embed/>
                </p:oleObj>
              </mc:Choice>
              <mc:Fallback>
                <p:oleObj name="Equation" r:id="rId7" imgW="520560" imgH="177480" progId="Equation.3">
                  <p:embed/>
                  <p:pic>
                    <p:nvPicPr>
                      <p:cNvPr id="285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3505200"/>
                        <a:ext cx="130016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0" name="Object 4"/>
          <p:cNvGraphicFramePr>
            <a:graphicFrameLocks noChangeAspect="1"/>
          </p:cNvGraphicFramePr>
          <p:nvPr/>
        </p:nvGraphicFramePr>
        <p:xfrm>
          <a:off x="4679950" y="3505200"/>
          <a:ext cx="13636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6" name="Equation" r:id="rId9" imgW="545760" imgH="177480" progId="Equation.3">
                  <p:embed/>
                </p:oleObj>
              </mc:Choice>
              <mc:Fallback>
                <p:oleObj name="Equation" r:id="rId9" imgW="545760" imgH="177480" progId="Equation.3">
                  <p:embed/>
                  <p:pic>
                    <p:nvPicPr>
                      <p:cNvPr id="285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3505200"/>
                        <a:ext cx="136366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5" name="Object 9"/>
          <p:cNvGraphicFramePr>
            <a:graphicFrameLocks noChangeAspect="1"/>
          </p:cNvGraphicFramePr>
          <p:nvPr/>
        </p:nvGraphicFramePr>
        <p:xfrm>
          <a:off x="733425" y="4191000"/>
          <a:ext cx="38893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7" name="Equation" r:id="rId11" imgW="1549080" imgH="939600" progId="Equation.3">
                  <p:embed/>
                </p:oleObj>
              </mc:Choice>
              <mc:Fallback>
                <p:oleObj name="Equation" r:id="rId11" imgW="1549080" imgH="939600" progId="Equation.3">
                  <p:embed/>
                  <p:pic>
                    <p:nvPicPr>
                      <p:cNvPr id="285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4191000"/>
                        <a:ext cx="3889375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29100"/>
            <a:ext cx="2433637" cy="22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15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Lattice FFDs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/>
              <a:t>We then define the number of sections in the 3 lattice dimensions:</a:t>
            </a:r>
          </a:p>
          <a:p>
            <a:endParaRPr lang="en-US" altLang="nl-NL"/>
          </a:p>
          <a:p>
            <a:pPr>
              <a:buFont typeface="Wingdings" panose="05000000000000000000" pitchFamily="2" charset="2"/>
              <a:buNone/>
            </a:pPr>
            <a:r>
              <a:rPr lang="en-US" altLang="nl-NL"/>
              <a:t>	1 &lt;= l,m,n &lt;= 3</a:t>
            </a:r>
          </a:p>
          <a:p>
            <a:pPr>
              <a:buFont typeface="Wingdings" panose="05000000000000000000" pitchFamily="2" charset="2"/>
              <a:buNone/>
            </a:pPr>
            <a:endParaRPr lang="en-US" altLang="nl-NL"/>
          </a:p>
          <a:p>
            <a:r>
              <a:rPr lang="en-US" altLang="nl-NL"/>
              <a:t>And then set the initial lattice positions: </a:t>
            </a:r>
            <a:r>
              <a:rPr lang="en-US" altLang="nl-NL" b="1"/>
              <a:t>p</a:t>
            </a:r>
            <a:r>
              <a:rPr lang="en-US" altLang="nl-NL" baseline="-25000"/>
              <a:t>ijk</a:t>
            </a:r>
            <a:endParaRPr lang="en-US" altLang="nl-NL"/>
          </a:p>
        </p:txBody>
      </p:sp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1143000" y="5181600"/>
          <a:ext cx="4737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1" name="Equation" r:id="rId3" imgW="1866600" imgH="393480" progId="Equation.3">
                  <p:embed/>
                </p:oleObj>
              </mc:Choice>
              <mc:Fallback>
                <p:oleObj name="Equation" r:id="rId3" imgW="1866600" imgH="393480" progId="Equation.3">
                  <p:embed/>
                  <p:pic>
                    <p:nvPicPr>
                      <p:cNvPr id="297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81600"/>
                        <a:ext cx="47371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006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Lattice FFDs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 dirty="0"/>
              <a:t>To deform a point x, we first find the (</a:t>
            </a:r>
            <a:r>
              <a:rPr lang="en-US" altLang="nl-NL" dirty="0" err="1"/>
              <a:t>s,t,u</a:t>
            </a:r>
            <a:r>
              <a:rPr lang="en-US" altLang="nl-NL" dirty="0"/>
              <a:t>) coordinates:</a:t>
            </a:r>
          </a:p>
          <a:p>
            <a:endParaRPr lang="en-US" altLang="nl-NL" dirty="0"/>
          </a:p>
          <a:p>
            <a:endParaRPr lang="en-US" altLang="nl-NL" dirty="0"/>
          </a:p>
          <a:p>
            <a:r>
              <a:rPr lang="en-US" altLang="nl-NL" dirty="0"/>
              <a:t>Then deform that into world space </a:t>
            </a:r>
            <a:r>
              <a:rPr lang="en-US" altLang="nl-NL" sz="2400" dirty="0"/>
              <a:t>(similar to Bezier curves and Bernstein polynomials) </a:t>
            </a:r>
            <a:r>
              <a:rPr lang="en-US" altLang="nl-NL" dirty="0"/>
              <a:t>:</a:t>
            </a:r>
          </a:p>
        </p:txBody>
      </p:sp>
      <p:graphicFrame>
        <p:nvGraphicFramePr>
          <p:cNvPr id="300036" name="Object 4"/>
          <p:cNvGraphicFramePr>
            <a:graphicFrameLocks noChangeAspect="1"/>
          </p:cNvGraphicFramePr>
          <p:nvPr/>
        </p:nvGraphicFramePr>
        <p:xfrm>
          <a:off x="1295400" y="3010915"/>
          <a:ext cx="34020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4" name="Equation" r:id="rId3" imgW="1333440" imgH="228600" progId="Equation.3">
                  <p:embed/>
                </p:oleObj>
              </mc:Choice>
              <mc:Fallback>
                <p:oleObj name="Equation" r:id="rId3" imgW="1333440" imgH="228600" progId="Equation.3">
                  <p:embed/>
                  <p:pic>
                    <p:nvPicPr>
                      <p:cNvPr id="300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10915"/>
                        <a:ext cx="3402013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8" name="Object 6"/>
          <p:cNvGraphicFramePr>
            <a:graphicFrameLocks noChangeAspect="1"/>
          </p:cNvGraphicFramePr>
          <p:nvPr/>
        </p:nvGraphicFramePr>
        <p:xfrm>
          <a:off x="206375" y="5000625"/>
          <a:ext cx="85566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5" name="Equation" r:id="rId5" imgW="4241520" imgH="507960" progId="Equation.3">
                  <p:embed/>
                </p:oleObj>
              </mc:Choice>
              <mc:Fallback>
                <p:oleObj name="Equation" r:id="rId5" imgW="4241520" imgH="507960" progId="Equation.3">
                  <p:embed/>
                  <p:pic>
                    <p:nvPicPr>
                      <p:cNvPr id="300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5000625"/>
                        <a:ext cx="855662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68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Skinning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" y="1774825"/>
            <a:ext cx="7401560" cy="4625975"/>
          </a:xfrm>
        </p:spPr>
      </p:pic>
    </p:spTree>
    <p:extLst>
      <p:ext uri="{BB962C8B-B14F-4D97-AF65-F5344CB8AC3E}">
        <p14:creationId xmlns:p14="http://schemas.microsoft.com/office/powerpoint/2010/main" val="4162320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Arbitrary Topology FFDs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 sz="2800" dirty="0"/>
              <a:t>The concept of FFDs was later extended to allow an arbitrary topology control volume to be used</a:t>
            </a: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99004"/>
            <a:ext cx="3104665" cy="341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396335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Steve </a:t>
            </a:r>
            <a:r>
              <a:rPr lang="nl-NL" sz="1000" dirty="0" err="1"/>
              <a:t>Capell</a:t>
            </a:r>
            <a:r>
              <a:rPr lang="nl-NL" sz="1000" dirty="0"/>
              <a:t>, Seth Green, Brian </a:t>
            </a:r>
            <a:r>
              <a:rPr lang="nl-NL" sz="1000" dirty="0" err="1"/>
              <a:t>Curless</a:t>
            </a:r>
            <a:r>
              <a:rPr lang="nl-NL" sz="1000" dirty="0"/>
              <a:t>, Tom </a:t>
            </a:r>
            <a:r>
              <a:rPr lang="nl-NL" sz="1000" dirty="0" err="1"/>
              <a:t>Duchamp</a:t>
            </a:r>
            <a:r>
              <a:rPr lang="nl-NL" sz="1000" dirty="0"/>
              <a:t>,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Zoran</a:t>
            </a:r>
            <a:r>
              <a:rPr lang="nl-NL" sz="1000" dirty="0"/>
              <a:t> </a:t>
            </a:r>
            <a:r>
              <a:rPr lang="nl-NL" sz="1000" dirty="0" err="1"/>
              <a:t>Popović</a:t>
            </a:r>
            <a:r>
              <a:rPr lang="nl-NL" sz="1000" dirty="0"/>
              <a:t>. 2002. Interactive </a:t>
            </a:r>
            <a:r>
              <a:rPr lang="nl-NL" sz="1000" dirty="0" err="1"/>
              <a:t>skeleton-driven</a:t>
            </a:r>
            <a:r>
              <a:rPr lang="nl-NL" sz="1000" dirty="0"/>
              <a:t> </a:t>
            </a:r>
            <a:r>
              <a:rPr lang="nl-NL" sz="1000" dirty="0" err="1"/>
              <a:t>dynamic</a:t>
            </a:r>
            <a:r>
              <a:rPr lang="nl-NL" sz="1000" dirty="0"/>
              <a:t> </a:t>
            </a:r>
            <a:r>
              <a:rPr lang="nl-NL" sz="1000" dirty="0" err="1"/>
              <a:t>deformations</a:t>
            </a:r>
            <a:r>
              <a:rPr lang="nl-NL" sz="1000" dirty="0"/>
              <a:t>. In </a:t>
            </a:r>
            <a:r>
              <a:rPr lang="nl-NL" sz="1000" i="1" dirty="0" err="1"/>
              <a:t>Proceedings</a:t>
            </a:r>
            <a:r>
              <a:rPr lang="nl-NL" sz="1000" i="1" dirty="0"/>
              <a:t> of </a:t>
            </a:r>
            <a:r>
              <a:rPr lang="nl-NL" sz="1000" i="1" dirty="0" err="1"/>
              <a:t>the</a:t>
            </a:r>
            <a:r>
              <a:rPr lang="nl-NL" sz="1000" i="1" dirty="0"/>
              <a:t> 29th </a:t>
            </a:r>
            <a:r>
              <a:rPr lang="nl-NL" sz="1000" i="1" dirty="0" err="1"/>
              <a:t>annual</a:t>
            </a:r>
            <a:r>
              <a:rPr lang="nl-NL" sz="1000" i="1" dirty="0"/>
              <a:t> conference on Computer </a:t>
            </a:r>
            <a:r>
              <a:rPr lang="nl-NL" sz="1000" i="1" dirty="0" err="1"/>
              <a:t>graphics</a:t>
            </a:r>
            <a:r>
              <a:rPr lang="nl-NL" sz="1000" i="1" dirty="0"/>
              <a:t> </a:t>
            </a:r>
            <a:r>
              <a:rPr lang="nl-NL" sz="1000" i="1" dirty="0" err="1"/>
              <a:t>and</a:t>
            </a:r>
            <a:r>
              <a:rPr lang="nl-NL" sz="1000" i="1" dirty="0"/>
              <a:t> </a:t>
            </a:r>
            <a:r>
              <a:rPr lang="nl-NL" sz="1000" i="1" dirty="0" err="1"/>
              <a:t>interactive</a:t>
            </a:r>
            <a:r>
              <a:rPr lang="nl-NL" sz="1000" i="1" dirty="0"/>
              <a:t> </a:t>
            </a:r>
            <a:r>
              <a:rPr lang="nl-NL" sz="1000" i="1" dirty="0" err="1"/>
              <a:t>techniques</a:t>
            </a:r>
            <a:r>
              <a:rPr lang="nl-NL" sz="1000" dirty="0"/>
              <a:t> (SIGGRAPH '02). </a:t>
            </a:r>
          </a:p>
        </p:txBody>
      </p:sp>
    </p:spTree>
    <p:extLst>
      <p:ext uri="{BB962C8B-B14F-4D97-AF65-F5344CB8AC3E}">
        <p14:creationId xmlns:p14="http://schemas.microsoft.com/office/powerpoint/2010/main" val="3734302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Axial Deformations &amp; WIRES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2415809"/>
          </a:xfrm>
        </p:spPr>
        <p:txBody>
          <a:bodyPr>
            <a:normAutofit fontScale="70000" lnSpcReduction="20000"/>
          </a:bodyPr>
          <a:lstStyle/>
          <a:p>
            <a:r>
              <a:rPr lang="en-US" altLang="nl-NL" dirty="0"/>
              <a:t>Another type of deformation allows the user to place lines or curves within a skin</a:t>
            </a:r>
          </a:p>
          <a:p>
            <a:endParaRPr lang="en-US" altLang="nl-NL" dirty="0"/>
          </a:p>
          <a:p>
            <a:r>
              <a:rPr lang="en-US" altLang="nl-NL" dirty="0"/>
              <a:t>When the lines or curves are moved, they distort the space around them</a:t>
            </a:r>
          </a:p>
          <a:p>
            <a:endParaRPr lang="en-US" altLang="nl-NL" dirty="0"/>
          </a:p>
          <a:p>
            <a:r>
              <a:rPr lang="en-US" altLang="nl-NL" dirty="0"/>
              <a:t>Multiple lines &amp; curves can be placed near each other and will properly interact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97" y="3866818"/>
            <a:ext cx="4525006" cy="2381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42018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err="1"/>
              <a:t>Karan</a:t>
            </a:r>
            <a:r>
              <a:rPr lang="nl-NL" sz="1000" dirty="0"/>
              <a:t> </a:t>
            </a:r>
            <a:r>
              <a:rPr lang="nl-NL" sz="1000" dirty="0" err="1"/>
              <a:t>Singh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Eugene </a:t>
            </a:r>
            <a:r>
              <a:rPr lang="nl-NL" sz="1000" dirty="0" err="1"/>
              <a:t>Fiume</a:t>
            </a:r>
            <a:r>
              <a:rPr lang="nl-NL" sz="1000" dirty="0"/>
              <a:t>. 1998. </a:t>
            </a:r>
            <a:r>
              <a:rPr lang="nl-NL" sz="1000" dirty="0" err="1"/>
              <a:t>Wires</a:t>
            </a:r>
            <a:r>
              <a:rPr lang="nl-NL" sz="1000" dirty="0"/>
              <a:t>: a </a:t>
            </a:r>
            <a:r>
              <a:rPr lang="nl-NL" sz="1000" dirty="0" err="1"/>
              <a:t>geometric</a:t>
            </a:r>
            <a:r>
              <a:rPr lang="nl-NL" sz="1000" dirty="0"/>
              <a:t> </a:t>
            </a:r>
            <a:r>
              <a:rPr lang="nl-NL" sz="1000" dirty="0" err="1"/>
              <a:t>deformation</a:t>
            </a:r>
            <a:r>
              <a:rPr lang="nl-NL" sz="1000" dirty="0"/>
              <a:t> </a:t>
            </a:r>
            <a:r>
              <a:rPr lang="nl-NL" sz="1000" dirty="0" err="1"/>
              <a:t>technique</a:t>
            </a:r>
            <a:r>
              <a:rPr lang="nl-NL" sz="1000" dirty="0"/>
              <a:t>. In </a:t>
            </a:r>
            <a:r>
              <a:rPr lang="nl-NL" sz="1000" i="1" dirty="0" err="1"/>
              <a:t>Proceedings</a:t>
            </a:r>
            <a:r>
              <a:rPr lang="nl-NL" sz="1000" i="1" dirty="0"/>
              <a:t> of </a:t>
            </a:r>
            <a:r>
              <a:rPr lang="nl-NL" sz="1000" i="1" dirty="0" err="1"/>
              <a:t>the</a:t>
            </a:r>
            <a:r>
              <a:rPr lang="nl-NL" sz="1000" i="1" dirty="0"/>
              <a:t> 25th </a:t>
            </a:r>
            <a:r>
              <a:rPr lang="nl-NL" sz="1000" i="1" dirty="0" err="1"/>
              <a:t>annual</a:t>
            </a:r>
            <a:r>
              <a:rPr lang="nl-NL" sz="1000" i="1" dirty="0"/>
              <a:t> conference on Computer </a:t>
            </a:r>
            <a:r>
              <a:rPr lang="nl-NL" sz="1000" i="1" dirty="0" err="1"/>
              <a:t>graphics</a:t>
            </a:r>
            <a:r>
              <a:rPr lang="nl-NL" sz="1000" i="1" dirty="0"/>
              <a:t> </a:t>
            </a:r>
            <a:r>
              <a:rPr lang="nl-NL" sz="1000" i="1" dirty="0" err="1"/>
              <a:t>and</a:t>
            </a:r>
            <a:r>
              <a:rPr lang="nl-NL" sz="1000" i="1" dirty="0"/>
              <a:t> </a:t>
            </a:r>
            <a:r>
              <a:rPr lang="nl-NL" sz="1000" i="1" dirty="0" err="1"/>
              <a:t>interactive</a:t>
            </a:r>
            <a:r>
              <a:rPr lang="nl-NL" sz="1000" i="1" dirty="0"/>
              <a:t> </a:t>
            </a:r>
            <a:r>
              <a:rPr lang="nl-NL" sz="1000" i="1" dirty="0" err="1"/>
              <a:t>techniques</a:t>
            </a:r>
            <a:r>
              <a:rPr lang="nl-NL" sz="1000" dirty="0"/>
              <a:t> (SIGGRAPH '98). </a:t>
            </a:r>
          </a:p>
        </p:txBody>
      </p:sp>
    </p:spTree>
    <p:extLst>
      <p:ext uri="{BB962C8B-B14F-4D97-AF65-F5344CB8AC3E}">
        <p14:creationId xmlns:p14="http://schemas.microsoft.com/office/powerpoint/2010/main" val="3162188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Anatomical Modeling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5191"/>
            <a:ext cx="5943600" cy="46256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nl-NL" sz="2800" dirty="0"/>
              <a:t>The motion of the skin is based on the motion of the underlying muscle and bones. Therefore, in an anatomical simulation, the tissue beneath the skin must be accounted for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One can model the bones, muscle, and skin tissue as deformable bodies and then use physical simulation to compute their motion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Various approaches exist ranging from simple approximations using basic primitives to detailed anatomical simulations</a:t>
            </a:r>
          </a:p>
        </p:txBody>
      </p:sp>
      <p:pic>
        <p:nvPicPr>
          <p:cNvPr id="4" name="Picture 7" descr="pump it up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759292" cy="45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84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Skin &amp; Muscle Simulation</a:t>
            </a:r>
          </a:p>
        </p:txBody>
      </p:sp>
      <p:sp>
        <p:nvSpPr>
          <p:cNvPr id="265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nl-NL" sz="2800" dirty="0"/>
              <a:t>Bones are essentially rigid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Muscles occupy almost all of the space between bone &amp; skin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Although they can change shape, muscles have essentially constant volume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The rest of the space between the bone &amp; skin is filled with fat &amp; connective tissues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Skin is connected to fatty tissue and can usually slide freely over muscle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Skin is anisotropic as wrinkles tend to have specific orientations</a:t>
            </a:r>
          </a:p>
        </p:txBody>
      </p:sp>
    </p:spTree>
    <p:extLst>
      <p:ext uri="{BB962C8B-B14F-4D97-AF65-F5344CB8AC3E}">
        <p14:creationId xmlns:p14="http://schemas.microsoft.com/office/powerpoint/2010/main" val="2161532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Simple Anatomical Models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6591"/>
            <a:ext cx="8229600" cy="4625609"/>
          </a:xfrm>
        </p:spPr>
        <p:txBody>
          <a:bodyPr/>
          <a:lstStyle/>
          <a:p>
            <a:r>
              <a:rPr lang="en-US" altLang="nl-NL"/>
              <a:t>Some simplified anatomical models use ellipsoids to model bones and muscles</a:t>
            </a:r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008644" cy="330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" y="6394476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Ferdi</a:t>
            </a:r>
            <a:r>
              <a:rPr lang="en-US" sz="1000" dirty="0"/>
              <a:t> </a:t>
            </a:r>
            <a:r>
              <a:rPr lang="en-US" sz="1000" dirty="0" err="1"/>
              <a:t>Scheepers</a:t>
            </a:r>
            <a:r>
              <a:rPr lang="en-US" sz="1000" dirty="0"/>
              <a:t>, Richard E. Parent, Wayne E. Carlson, and Stephen F. May. 1997. Anatomy-based modeling of the human musculature. In </a:t>
            </a:r>
            <a:r>
              <a:rPr lang="en-US" sz="1000" i="1" dirty="0"/>
              <a:t>Proceedings of the 24th annual conference on Computer graphics and interactive techniques</a:t>
            </a:r>
            <a:r>
              <a:rPr lang="en-US" sz="1000" dirty="0"/>
              <a:t> (SIGGRAPH '97)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4277926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Simple Anatomical Models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 sz="2800"/>
              <a:t>Muscles are attached to bones, sometimes with tendons as well</a:t>
            </a:r>
          </a:p>
          <a:p>
            <a:r>
              <a:rPr lang="en-US" altLang="nl-NL" sz="2800"/>
              <a:t>The muscles contract in a volume preserving way, thus getting wider as they get shorter</a:t>
            </a:r>
          </a:p>
        </p:txBody>
      </p:sp>
      <p:pic>
        <p:nvPicPr>
          <p:cNvPr id="260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48672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686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38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Simple Anatomical Models</a:t>
            </a:r>
          </a:p>
        </p:txBody>
      </p:sp>
      <p:pic>
        <p:nvPicPr>
          <p:cNvPr id="261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40052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28613" y="1676400"/>
            <a:ext cx="4624387" cy="4114800"/>
          </a:xfrm>
        </p:spPr>
        <p:txBody>
          <a:bodyPr/>
          <a:lstStyle/>
          <a:p>
            <a:r>
              <a:rPr lang="en-US" altLang="nl-NL" sz="2800"/>
              <a:t>Complex musculature can be built up from lots of simple primitives</a:t>
            </a:r>
          </a:p>
        </p:txBody>
      </p:sp>
      <p:pic>
        <p:nvPicPr>
          <p:cNvPr id="261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495800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548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Detailed Anatomical Models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9625"/>
            <a:ext cx="8991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altLang="nl-NL" dirty="0"/>
              <a:t>One can also do detailed simulations that accurately model bone &amp; muscle geometry, as well as physical properties</a:t>
            </a:r>
          </a:p>
          <a:p>
            <a:endParaRPr lang="en-US" altLang="nl-NL" dirty="0"/>
          </a:p>
          <a:p>
            <a:endParaRPr lang="en-US" altLang="nl-NL" dirty="0"/>
          </a:p>
          <a:p>
            <a:endParaRPr lang="en-US" altLang="nl-NL" dirty="0"/>
          </a:p>
          <a:p>
            <a:endParaRPr lang="en-US" altLang="nl-NL" dirty="0"/>
          </a:p>
          <a:p>
            <a:endParaRPr lang="en-US" altLang="nl-NL" dirty="0"/>
          </a:p>
          <a:p>
            <a:r>
              <a:rPr lang="en-US" altLang="nl-NL" dirty="0"/>
              <a:t>e.g. Visible Human Project</a:t>
            </a:r>
          </a:p>
          <a:p>
            <a:r>
              <a:rPr lang="en-US" altLang="nl-NL" dirty="0"/>
              <a:t>https://en.wikipedia.org/wiki/Visible_Human_Project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19400"/>
            <a:ext cx="2023113" cy="2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85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Body Scanning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nl-NL" sz="2800" dirty="0"/>
              <a:t>Data input has become an important issue for the various types of data used in computer graphics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Examples:</a:t>
            </a:r>
          </a:p>
          <a:p>
            <a:pPr lvl="1">
              <a:lnSpc>
                <a:spcPct val="90000"/>
              </a:lnSpc>
            </a:pPr>
            <a:r>
              <a:rPr lang="en-US" altLang="nl-NL" sz="2400" dirty="0"/>
              <a:t>Geometry: Laser scanners</a:t>
            </a:r>
          </a:p>
          <a:p>
            <a:pPr lvl="1">
              <a:lnSpc>
                <a:spcPct val="90000"/>
              </a:lnSpc>
            </a:pPr>
            <a:r>
              <a:rPr lang="en-US" altLang="nl-NL" sz="2400" dirty="0"/>
              <a:t>Motion: Optical motion capture</a:t>
            </a:r>
          </a:p>
          <a:p>
            <a:pPr lvl="1">
              <a:lnSpc>
                <a:spcPct val="90000"/>
              </a:lnSpc>
            </a:pPr>
            <a:r>
              <a:rPr lang="en-US" altLang="nl-NL" sz="2400" dirty="0"/>
              <a:t>Faces: Computer vision</a:t>
            </a:r>
          </a:p>
          <a:p>
            <a:pPr lvl="1"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Recently, people have been researching techniques for directly scanning human bodies and skin deformations</a:t>
            </a:r>
          </a:p>
        </p:txBody>
      </p:sp>
    </p:spTree>
    <p:extLst>
      <p:ext uri="{BB962C8B-B14F-4D97-AF65-F5344CB8AC3E}">
        <p14:creationId xmlns:p14="http://schemas.microsoft.com/office/powerpoint/2010/main" val="4199128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Body Scanning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27431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nl-NL" sz="2800" dirty="0"/>
              <a:t>Practical approaches tend to use either a 3D model scanner (like a laser) or a 2D image based approach (computer vision)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The skin is scanned at various key poses and some sort of 3D model is constructed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Some techniques attempt to fit this back onto a standardized mesh, so that all poses share the same topology. This is difficult, but it makes the interpolation process much easier.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Other techniques interpolate between different topologies. This is difficult also.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026" y="6378209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Siggraph</a:t>
            </a:r>
            <a:r>
              <a:rPr lang="en-US" sz="1000" dirty="0"/>
              <a:t> course on “Learning body shapes in motion”, 2016</a:t>
            </a:r>
          </a:p>
          <a:p>
            <a:r>
              <a:rPr lang="nl-NL" sz="1000" dirty="0"/>
              <a:t>https://dl.acm.org/doi/10.1145/2897826.2927326</a:t>
            </a:r>
            <a:r>
              <a:rPr lang="en-US" sz="1000" dirty="0"/>
              <a:t> </a:t>
            </a:r>
            <a:endParaRPr lang="nl-NL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267200"/>
            <a:ext cx="3501838" cy="1969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4404329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hlinkClick r:id="rId3"/>
              </a:rPr>
              <a:t>http://graphics.cs.cmu.edu/projects/muscle/</a:t>
            </a:r>
            <a:endParaRPr lang="nl-NL" sz="1000" dirty="0"/>
          </a:p>
          <a:p>
            <a:r>
              <a:rPr lang="nl-NL" sz="1000" dirty="0">
                <a:hlinkClick r:id="rId4"/>
              </a:rPr>
              <a:t>http://dyna.is.tue.mpg.de/</a:t>
            </a:r>
            <a:endParaRPr lang="nl-NL" sz="1000" dirty="0"/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53857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Smooth Skin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nl-NL" sz="2800" dirty="0"/>
              <a:t>With the smooth skin algorithm, a vertex can be attached to more than one joint with adjustable weights that control how much each joint affects it.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Vertices rarely need to be attached to more than three joints.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Each vertex is transformed a few times and the results are blended.</a:t>
            </a:r>
          </a:p>
          <a:p>
            <a:pPr>
              <a:lnSpc>
                <a:spcPct val="90000"/>
              </a:lnSpc>
            </a:pPr>
            <a:endParaRPr lang="en-US" altLang="nl-NL" sz="2800" dirty="0"/>
          </a:p>
          <a:p>
            <a:pPr>
              <a:lnSpc>
                <a:spcPct val="90000"/>
              </a:lnSpc>
            </a:pPr>
            <a:r>
              <a:rPr lang="en-US" altLang="nl-NL" sz="2800" dirty="0"/>
              <a:t>The smooth skin algorithm has many other names: </a:t>
            </a:r>
            <a:r>
              <a:rPr lang="en-US" altLang="nl-NL" sz="2800" b="1" dirty="0"/>
              <a:t>blended skin</a:t>
            </a:r>
            <a:r>
              <a:rPr lang="en-US" altLang="nl-NL" sz="2800" dirty="0"/>
              <a:t>, </a:t>
            </a:r>
            <a:r>
              <a:rPr lang="en-US" altLang="nl-NL" sz="2800" b="1" dirty="0"/>
              <a:t>skeletal subspace deformation (SSD)</a:t>
            </a:r>
            <a:r>
              <a:rPr lang="en-US" altLang="nl-NL" sz="2800" dirty="0"/>
              <a:t>,</a:t>
            </a:r>
            <a:r>
              <a:rPr lang="en-US" altLang="nl-NL" sz="2800" b="1" dirty="0"/>
              <a:t> multi-matrix skin</a:t>
            </a:r>
            <a:r>
              <a:rPr lang="en-US" altLang="nl-NL" sz="2800" dirty="0"/>
              <a:t>, </a:t>
            </a:r>
            <a:r>
              <a:rPr lang="en-US" altLang="nl-NL" sz="2800" b="1" dirty="0"/>
              <a:t>matrix palette skinning</a:t>
            </a:r>
            <a:r>
              <a:rPr lang="en-US" altLang="nl-NL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78376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423F-D5AB-4711-96A6-3F5884CE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References/Supplementary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DC759-B099-48B7-8825-D38763CFA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Siggraph</a:t>
            </a:r>
            <a:r>
              <a:rPr lang="en-US" dirty="0"/>
              <a:t> course on skinning (2014): </a:t>
            </a:r>
            <a:r>
              <a:rPr lang="en-US" dirty="0">
                <a:hlinkClick r:id="rId2"/>
              </a:rPr>
              <a:t>https://dl.acm.org/doi/10.1145/2614028.2615427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Siggraph</a:t>
            </a:r>
            <a:r>
              <a:rPr lang="en-US" dirty="0"/>
              <a:t> course on “Learning body shapes in motion”, 2016</a:t>
            </a:r>
          </a:p>
          <a:p>
            <a:r>
              <a:rPr lang="nl-NL" dirty="0">
                <a:hlinkClick r:id="rId3"/>
              </a:rPr>
              <a:t>https://dl.acm.org/doi/10.1145/2897826.2927326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en-US" dirty="0"/>
              <a:t>Some of the slides of this lecture are based on the Computer Animation course at the </a:t>
            </a:r>
            <a:r>
              <a:rPr lang="en-US" dirty="0">
                <a:hlinkClick r:id="rId4"/>
              </a:rPr>
              <a:t>University of California San Diego</a:t>
            </a:r>
            <a:r>
              <a:rPr lang="en-US" dirty="0"/>
              <a:t>.</a:t>
            </a:r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Smooth Skin Algorithm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/>
              <a:t>The deformed vertex position is a weighted average:</a:t>
            </a: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1143000" y="3200400"/>
          <a:ext cx="6496050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2" name="Equation" r:id="rId3" imgW="2603160" imgH="1206360" progId="Equation.3">
                  <p:embed/>
                </p:oleObj>
              </mc:Choice>
              <mc:Fallback>
                <p:oleObj name="Equation" r:id="rId3" imgW="2603160" imgH="1206360" progId="Equation.3">
                  <p:embed/>
                  <p:pic>
                    <p:nvPicPr>
                      <p:cNvPr id="175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6496050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55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Rigging Process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nl-NL" sz="2400" dirty="0"/>
              <a:t>To rig a skinned character, one must have a geometric skin mesh and a skeleton</a:t>
            </a:r>
          </a:p>
          <a:p>
            <a:pPr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r>
              <a:rPr lang="en-US" altLang="nl-NL" sz="2400" dirty="0"/>
              <a:t>Usually, the skin is built in a relatively neutral pose, often in a comfortable standing pose</a:t>
            </a:r>
          </a:p>
          <a:p>
            <a:pPr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r>
              <a:rPr lang="en-US" altLang="nl-NL" sz="2400" dirty="0"/>
              <a:t>The skeleton, however, might be built in more of a </a:t>
            </a:r>
            <a:r>
              <a:rPr lang="en-US" altLang="nl-NL" sz="2400" i="1" dirty="0"/>
              <a:t>zero</a:t>
            </a:r>
            <a:r>
              <a:rPr lang="en-US" altLang="nl-NL" sz="2400" dirty="0"/>
              <a:t> </a:t>
            </a:r>
            <a:r>
              <a:rPr lang="en-US" altLang="nl-NL" sz="2400" i="1" dirty="0"/>
              <a:t>pose </a:t>
            </a:r>
            <a:r>
              <a:rPr lang="en-US" altLang="nl-NL" sz="2400" dirty="0"/>
              <a:t>where the joints DOFs are assumed to be 0, causing a very stiff, straight pose</a:t>
            </a:r>
          </a:p>
          <a:p>
            <a:pPr>
              <a:lnSpc>
                <a:spcPct val="90000"/>
              </a:lnSpc>
            </a:pPr>
            <a:endParaRPr lang="en-US" altLang="nl-NL" sz="2400" dirty="0"/>
          </a:p>
          <a:p>
            <a:pPr>
              <a:lnSpc>
                <a:spcPct val="90000"/>
              </a:lnSpc>
            </a:pPr>
            <a:r>
              <a:rPr lang="en-US" altLang="nl-NL" sz="2400" dirty="0"/>
              <a:t>To attach the skin to the skeleton, the skeleton must first be posed into a </a:t>
            </a:r>
            <a:r>
              <a:rPr lang="en-US" altLang="nl-NL" sz="2400" b="1" i="1" dirty="0"/>
              <a:t>binding pose</a:t>
            </a:r>
          </a:p>
          <a:p>
            <a:pPr>
              <a:lnSpc>
                <a:spcPct val="90000"/>
              </a:lnSpc>
            </a:pPr>
            <a:endParaRPr lang="en-US" altLang="nl-NL" sz="2400" i="1" dirty="0"/>
          </a:p>
          <a:p>
            <a:pPr>
              <a:lnSpc>
                <a:spcPct val="90000"/>
              </a:lnSpc>
            </a:pPr>
            <a:r>
              <a:rPr lang="en-US" altLang="nl-NL" sz="2400" dirty="0"/>
              <a:t>Once this is done, the vertices can be assigned to joints with appropriate weights</a:t>
            </a:r>
          </a:p>
        </p:txBody>
      </p:sp>
    </p:spTree>
    <p:extLst>
      <p:ext uri="{BB962C8B-B14F-4D97-AF65-F5344CB8AC3E}">
        <p14:creationId xmlns:p14="http://schemas.microsoft.com/office/powerpoint/2010/main" val="125590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Binding Matrices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332" y="1608542"/>
            <a:ext cx="8229600" cy="4625609"/>
          </a:xfrm>
        </p:spPr>
        <p:txBody>
          <a:bodyPr/>
          <a:lstStyle/>
          <a:p>
            <a:r>
              <a:rPr lang="en-US" altLang="nl-NL" sz="2400" dirty="0"/>
              <a:t>With rigid parts or simple skin, </a:t>
            </a:r>
            <a:r>
              <a:rPr lang="en-US" altLang="nl-NL" sz="2400" b="1" dirty="0"/>
              <a:t>v</a:t>
            </a:r>
            <a:r>
              <a:rPr lang="en-US" altLang="nl-NL" sz="2400" dirty="0"/>
              <a:t> can be defined local to the joint that transforms it</a:t>
            </a:r>
          </a:p>
          <a:p>
            <a:endParaRPr lang="en-US" altLang="nl-NL" sz="2400" dirty="0"/>
          </a:p>
          <a:p>
            <a:r>
              <a:rPr lang="en-US" altLang="nl-NL" sz="2400" dirty="0"/>
              <a:t>With smooth skin, several joints transform a vertex, but it can’t be defined local to all of them</a:t>
            </a:r>
          </a:p>
          <a:p>
            <a:endParaRPr lang="en-US" altLang="nl-NL" sz="2400" dirty="0"/>
          </a:p>
          <a:p>
            <a:r>
              <a:rPr lang="en-US" altLang="nl-NL" sz="2400" dirty="0"/>
              <a:t>Instead, we must first transform it to be local to the joint that will then transform it to the world</a:t>
            </a:r>
          </a:p>
          <a:p>
            <a:endParaRPr lang="en-US" altLang="nl-NL" sz="2400" dirty="0"/>
          </a:p>
          <a:p>
            <a:r>
              <a:rPr lang="en-US" altLang="nl-NL" sz="2400" dirty="0"/>
              <a:t>To do this, we use a binding matrix </a:t>
            </a:r>
            <a:r>
              <a:rPr lang="en-US" altLang="nl-NL" sz="2400" b="1" dirty="0"/>
              <a:t>B</a:t>
            </a:r>
            <a:r>
              <a:rPr lang="en-US" altLang="nl-NL" sz="2400" dirty="0"/>
              <a:t> for each joint that defines where the joint was when the skin was attached and </a:t>
            </a:r>
            <a:r>
              <a:rPr lang="en-US" altLang="nl-NL" sz="2400" dirty="0" err="1"/>
              <a:t>premultiply</a:t>
            </a:r>
            <a:r>
              <a:rPr lang="en-US" altLang="nl-NL" sz="2400" dirty="0"/>
              <a:t> its inverse with the world matrix:</a:t>
            </a:r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3276600" y="6117017"/>
          <a:ext cx="22177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6" name="Equation" r:id="rId3" imgW="888840" imgH="253800" progId="Equation.3">
                  <p:embed/>
                </p:oleObj>
              </mc:Choice>
              <mc:Fallback>
                <p:oleObj name="Equation" r:id="rId3" imgW="888840" imgH="253800" progId="Equation.3">
                  <p:embed/>
                  <p:pic>
                    <p:nvPicPr>
                      <p:cNvPr id="173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117017"/>
                        <a:ext cx="221773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69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skinning algorithm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Step 1: </a:t>
            </a:r>
            <a:r>
              <a:rPr lang="en-US" dirty="0"/>
              <a:t>Fit the skeleton into the mesh and find the matrix that defines where the joint was when the mesh was attached to the skeleton (Binding matrix)</a:t>
            </a:r>
          </a:p>
          <a:p>
            <a:endParaRPr lang="en-US" dirty="0"/>
          </a:p>
          <a:p>
            <a:r>
              <a:rPr lang="en-US" b="1" dirty="0"/>
              <a:t>Step 2: </a:t>
            </a:r>
            <a:r>
              <a:rPr lang="en-US" dirty="0"/>
              <a:t>Convert the position of vertices to the local coordinates of each bone by inverting the binding matrix</a:t>
            </a:r>
          </a:p>
          <a:p>
            <a:endParaRPr lang="en-US" dirty="0"/>
          </a:p>
          <a:p>
            <a:r>
              <a:rPr lang="en-US" b="1" dirty="0"/>
              <a:t>Step 3: </a:t>
            </a:r>
            <a:r>
              <a:rPr lang="en-US" dirty="0"/>
              <a:t>Move the joints to the new pose, compute the global position of the vertices using the new local-to-global matrix</a:t>
            </a:r>
          </a:p>
          <a:p>
            <a:endParaRPr lang="en-US" dirty="0"/>
          </a:p>
          <a:p>
            <a:r>
              <a:rPr lang="en-US" b="1" dirty="0"/>
              <a:t>Step 4: </a:t>
            </a:r>
            <a:r>
              <a:rPr lang="en-US" dirty="0"/>
              <a:t>Blend the results between bones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689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775191"/>
            <a:ext cx="4343400" cy="4625609"/>
          </a:xfrm>
        </p:spPr>
        <p:txBody>
          <a:bodyPr/>
          <a:lstStyle/>
          <a:p>
            <a:r>
              <a:rPr lang="en-US" dirty="0"/>
              <a:t>What is the position of point A after the elbow is bent 90 degrees?</a:t>
            </a:r>
          </a:p>
          <a:p>
            <a:endParaRPr lang="en-US" dirty="0"/>
          </a:p>
          <a:p>
            <a:r>
              <a:rPr lang="en-US" dirty="0"/>
              <a:t>Assuming the weight for the upper arm is 0.8 and forearm is 0.2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9254"/>
            <a:ext cx="3672493" cy="4701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598538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http://homepages.inf.ed.ac.uk/tkomura/cav/presentation4_2016.pdf</a:t>
            </a:r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767231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13021</TotalTime>
  <Words>1854</Words>
  <Application>Microsoft Office PowerPoint</Application>
  <PresentationFormat>On-screen Show (4:3)</PresentationFormat>
  <Paragraphs>245</Paragraphs>
  <Slides>40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Equation</vt:lpstr>
      <vt:lpstr>Computer Animation</vt:lpstr>
      <vt:lpstr>Skinning</vt:lpstr>
      <vt:lpstr>Skinning</vt:lpstr>
      <vt:lpstr>Smooth Skin</vt:lpstr>
      <vt:lpstr>Smooth Skin Algorithm</vt:lpstr>
      <vt:lpstr>Rigging Process</vt:lpstr>
      <vt:lpstr>Binding Matrices</vt:lpstr>
      <vt:lpstr>Overall skinning algorithm</vt:lpstr>
      <vt:lpstr>Example</vt:lpstr>
      <vt:lpstr>Example</vt:lpstr>
      <vt:lpstr>How to decide the weights?</vt:lpstr>
      <vt:lpstr>Rig Data Flow</vt:lpstr>
      <vt:lpstr>Painting weights</vt:lpstr>
      <vt:lpstr>Algorithm Overview</vt:lpstr>
      <vt:lpstr>Skinning Equations</vt:lpstr>
      <vt:lpstr>Limitations of Smooth Skin</vt:lpstr>
      <vt:lpstr>Limitations of Smooth Skin</vt:lpstr>
      <vt:lpstr>Why does it happen?</vt:lpstr>
      <vt:lpstr>Why does it happen?</vt:lpstr>
      <vt:lpstr>Dual quaternion blending</vt:lpstr>
      <vt:lpstr>Supplementary material</vt:lpstr>
      <vt:lpstr>Shape Interpolation</vt:lpstr>
      <vt:lpstr>Shape Interpolation Algorithm</vt:lpstr>
      <vt:lpstr>Layered Approach</vt:lpstr>
      <vt:lpstr>Free-Form Deformations</vt:lpstr>
      <vt:lpstr>Lattice FFDs</vt:lpstr>
      <vt:lpstr>Lattice FFDs</vt:lpstr>
      <vt:lpstr>Lattice FFDs</vt:lpstr>
      <vt:lpstr>Lattice FFDs</vt:lpstr>
      <vt:lpstr>Arbitrary Topology FFDs</vt:lpstr>
      <vt:lpstr>Axial Deformations &amp; WIRES</vt:lpstr>
      <vt:lpstr>Anatomical Modeling</vt:lpstr>
      <vt:lpstr>Skin &amp; Muscle Simulation</vt:lpstr>
      <vt:lpstr>Simple Anatomical Models</vt:lpstr>
      <vt:lpstr>Simple Anatomical Models</vt:lpstr>
      <vt:lpstr>Simple Anatomical Models</vt:lpstr>
      <vt:lpstr>Detailed Anatomical Models</vt:lpstr>
      <vt:lpstr>Body Scanning</vt:lpstr>
      <vt:lpstr>Body Scanning</vt:lpstr>
      <vt:lpstr>References/Supplementary Material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Z.Yumak@uu.nl</dc:creator>
  <cp:lastModifiedBy>Zerrin</cp:lastModifiedBy>
  <cp:revision>397</cp:revision>
  <cp:lastPrinted>1601-01-01T00:00:00Z</cp:lastPrinted>
  <dcterms:created xsi:type="dcterms:W3CDTF">1601-01-01T00:00:00Z</dcterms:created>
  <dcterms:modified xsi:type="dcterms:W3CDTF">2023-11-22T08:50:15Z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