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92"/>
  </p:notesMasterIdLst>
  <p:handoutMasterIdLst>
    <p:handoutMasterId r:id="rId93"/>
  </p:handoutMasterIdLst>
  <p:sldIdLst>
    <p:sldId id="600" r:id="rId2"/>
    <p:sldId id="890" r:id="rId3"/>
    <p:sldId id="804" r:id="rId4"/>
    <p:sldId id="807" r:id="rId5"/>
    <p:sldId id="805" r:id="rId6"/>
    <p:sldId id="604" r:id="rId7"/>
    <p:sldId id="605" r:id="rId8"/>
    <p:sldId id="920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620" r:id="rId24"/>
    <p:sldId id="621" r:id="rId25"/>
    <p:sldId id="622" r:id="rId26"/>
    <p:sldId id="623" r:id="rId27"/>
    <p:sldId id="624" r:id="rId28"/>
    <p:sldId id="625" r:id="rId29"/>
    <p:sldId id="628" r:id="rId30"/>
    <p:sldId id="629" r:id="rId31"/>
    <p:sldId id="627" r:id="rId32"/>
    <p:sldId id="630" r:id="rId33"/>
    <p:sldId id="631" r:id="rId34"/>
    <p:sldId id="632" r:id="rId35"/>
    <p:sldId id="633" r:id="rId36"/>
    <p:sldId id="634" r:id="rId37"/>
    <p:sldId id="635" r:id="rId38"/>
    <p:sldId id="806" r:id="rId39"/>
    <p:sldId id="636" r:id="rId40"/>
    <p:sldId id="638" r:id="rId41"/>
    <p:sldId id="639" r:id="rId42"/>
    <p:sldId id="640" r:id="rId43"/>
    <p:sldId id="642" r:id="rId44"/>
    <p:sldId id="643" r:id="rId45"/>
    <p:sldId id="644" r:id="rId46"/>
    <p:sldId id="778" r:id="rId47"/>
    <p:sldId id="779" r:id="rId48"/>
    <p:sldId id="658" r:id="rId49"/>
    <p:sldId id="660" r:id="rId50"/>
    <p:sldId id="696" r:id="rId51"/>
    <p:sldId id="664" r:id="rId52"/>
    <p:sldId id="667" r:id="rId53"/>
    <p:sldId id="803" r:id="rId54"/>
    <p:sldId id="669" r:id="rId55"/>
    <p:sldId id="900" r:id="rId56"/>
    <p:sldId id="901" r:id="rId57"/>
    <p:sldId id="902" r:id="rId58"/>
    <p:sldId id="903" r:id="rId59"/>
    <p:sldId id="682" r:id="rId60"/>
    <p:sldId id="809" r:id="rId61"/>
    <p:sldId id="689" r:id="rId62"/>
    <p:sldId id="810" r:id="rId63"/>
    <p:sldId id="811" r:id="rId64"/>
    <p:sldId id="813" r:id="rId65"/>
    <p:sldId id="731" r:id="rId66"/>
    <p:sldId id="732" r:id="rId67"/>
    <p:sldId id="733" r:id="rId68"/>
    <p:sldId id="734" r:id="rId69"/>
    <p:sldId id="736" r:id="rId70"/>
    <p:sldId id="737" r:id="rId71"/>
    <p:sldId id="738" r:id="rId72"/>
    <p:sldId id="742" r:id="rId73"/>
    <p:sldId id="743" r:id="rId74"/>
    <p:sldId id="744" r:id="rId75"/>
    <p:sldId id="745" r:id="rId76"/>
    <p:sldId id="746" r:id="rId77"/>
    <p:sldId id="755" r:id="rId78"/>
    <p:sldId id="757" r:id="rId79"/>
    <p:sldId id="758" r:id="rId80"/>
    <p:sldId id="759" r:id="rId81"/>
    <p:sldId id="760" r:id="rId82"/>
    <p:sldId id="762" r:id="rId83"/>
    <p:sldId id="763" r:id="rId84"/>
    <p:sldId id="764" r:id="rId85"/>
    <p:sldId id="768" r:id="rId86"/>
    <p:sldId id="769" r:id="rId87"/>
    <p:sldId id="770" r:id="rId88"/>
    <p:sldId id="771" r:id="rId89"/>
    <p:sldId id="773" r:id="rId90"/>
    <p:sldId id="919" r:id="rId9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1127" autoAdjust="0"/>
  </p:normalViewPr>
  <p:slideViewPr>
    <p:cSldViewPr>
      <p:cViewPr varScale="1">
        <p:scale>
          <a:sx n="100" d="100"/>
          <a:sy n="100" d="100"/>
        </p:scale>
        <p:origin x="237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9548CA4-ABBD-4355-8680-92EC7A7795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7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6697F-B744-4413-9206-F4D1E731B4C7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EA364-C843-4EAC-BA69-6C04F279F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ranc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Renault" TargetMode="External"/><Relationship Id="rId4" Type="http://schemas.openxmlformats.org/officeDocument/2006/relationships/hyperlink" Target="https://en.wikipedia.org/wiki/Pierre_B%C3%A9zier#cite_note-award-1" TargetMode="Externa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%C3%A9zier_curve" TargetMode="External"/><Relationship Id="rId3" Type="http://schemas.openxmlformats.org/officeDocument/2006/relationships/hyperlink" Target="https://en.wikipedia.org/wiki/Besan%C3%A7on" TargetMode="External"/><Relationship Id="rId7" Type="http://schemas.openxmlformats.org/officeDocument/2006/relationships/hyperlink" Target="https://en.wikipedia.org/w/index.php?title=De_Casteljau_curve&amp;action=edit&amp;redlink=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Pierre_B%C3%A9zier" TargetMode="External"/><Relationship Id="rId5" Type="http://schemas.openxmlformats.org/officeDocument/2006/relationships/hyperlink" Target="https://en.wikipedia.org/wiki/Algorithm" TargetMode="External"/><Relationship Id="rId4" Type="http://schemas.openxmlformats.org/officeDocument/2006/relationships/hyperlink" Target="https://en.wikipedia.org/wiki/Citro%C3%ABn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Orthogonal_polynomials" TargetMode="External"/><Relationship Id="rId3" Type="http://schemas.openxmlformats.org/officeDocument/2006/relationships/hyperlink" Target="https://en.wikipedia.org/wiki/France" TargetMode="External"/><Relationship Id="rId7" Type="http://schemas.openxmlformats.org/officeDocument/2006/relationships/hyperlink" Target="https://en.wikipedia.org/wiki/Invariant_theory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Quadratic_form" TargetMode="External"/><Relationship Id="rId5" Type="http://schemas.openxmlformats.org/officeDocument/2006/relationships/hyperlink" Target="https://en.wikipedia.org/wiki/Number_theory" TargetMode="External"/><Relationship Id="rId10" Type="http://schemas.openxmlformats.org/officeDocument/2006/relationships/hyperlink" Target="https://en.wikipedia.org/wiki/Algebra" TargetMode="External"/><Relationship Id="rId4" Type="http://schemas.openxmlformats.org/officeDocument/2006/relationships/hyperlink" Target="https://en.wikipedia.org/wiki/Mathematician" TargetMode="External"/><Relationship Id="rId9" Type="http://schemas.openxmlformats.org/officeDocument/2006/relationships/hyperlink" Target="https://en.wikipedia.org/wiki/Elliptic_function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89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Pierre Étienne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Bézier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(September 1, 1910 – November 25, 1999) was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France"/>
              </a:rPr>
              <a:t>French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engineer and one of the founders of the fields of solid, geometric and physical modeling as well as in the field of representing curves, especially in CAD/CAM systems.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[1]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 an engineer 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Renault"/>
              </a:rPr>
              <a:t>Renault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he became a leader in the transformation of design and manufacturing, through mathematics and computing tools, into computer-aided design and three-dimensional modeling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6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de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Casteljau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(born 1930 in 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esançon"/>
              </a:rPr>
              <a:t>Besançon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France.) is a French physicist and mathematician. In 1959, while working at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Citroën"/>
              </a:rPr>
              <a:t>Citroën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he developed an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lgorithm"/>
              </a:rPr>
              <a:t>algorithm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evaluating calculations on a certain family of curves, which would later be formalized and popularized by engineer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Pierre Bézier"/>
              </a:rPr>
              <a:t>Pierre Bézier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 curves called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De Casteljau curve (page does not exist)"/>
              </a:rPr>
              <a:t>De Casteljau curve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Bézier curve"/>
              </a:rPr>
              <a:t>Bézier curves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42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9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Charles </a:t>
            </a:r>
            <a:r>
              <a:rPr lang="nl-NL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Hermite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nl-NL" dirty="0"/>
              <a:t>French </a:t>
            </a:r>
            <a:r>
              <a:rPr lang="nl-NL" dirty="0" err="1"/>
              <a:t>pronunciation</a:t>
            </a:r>
            <a:r>
              <a:rPr lang="nl-NL" dirty="0"/>
              <a:t>: ​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(December 24, 1822 –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January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14, 1901) was a 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France"/>
              </a:rPr>
              <a:t>French</a:t>
            </a:r>
            <a:r>
              <a:rPr lang="nl-NL" sz="1200" b="0" i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athematician"/>
              </a:rPr>
              <a:t>mathematician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research on 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Number theory"/>
              </a:rPr>
              <a:t>number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Number theory"/>
              </a:rPr>
              <a:t>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Number theory"/>
              </a:rPr>
              <a:t>theory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Quadratic form"/>
              </a:rPr>
              <a:t>quadratic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Quadratic form"/>
              </a:rPr>
              <a:t>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Quadratic form"/>
              </a:rPr>
              <a:t>forms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Invariant theory"/>
              </a:rPr>
              <a:t>invariant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Invariant theory"/>
              </a:rPr>
              <a:t>theory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rthogonal polynomials"/>
              </a:rPr>
              <a:t>orthogonal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rthogonal polynomials"/>
              </a:rPr>
              <a:t>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Orthogonal polynomials"/>
              </a:rPr>
              <a:t>polynomials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Elliptic function"/>
              </a:rPr>
              <a:t>elliptic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Elliptic function"/>
              </a:rPr>
              <a:t>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Elliptic function"/>
              </a:rPr>
              <a:t>functions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Algebra"/>
              </a:rPr>
              <a:t>algebra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7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Keep in mind that this won’t work on the first or last tangent (just use the linear rule)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6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9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A364-C843-4EAC-BA69-6C04F279F3E1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9377-7B99-42D5-AE28-7A08D9CEC4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1E657-14B0-40E9-8DA1-32879B8D3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A485-2791-41C3-A9AF-BFE4C8CD3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0FEC06-71E5-4A3A-8213-F127AE76F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FC1D-BF55-4C3B-9EE7-495C535DD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8154-15C1-4256-91A2-C31DFC36A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42E9-4F74-426A-9702-9391653DA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C3E0-EEA9-4FFA-BADA-F8BD5BD42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2683-2965-4F5C-A984-A4C295742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F98BF-BC96-41A4-A0BF-245E8F5E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0C05-AE51-4DDF-BECA-65AD3D954A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60F524-1BA7-4B79-A135-F1B302E6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C2D4F6-E6A6-4DBA-8B5F-89D008DBA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7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8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9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1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5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6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3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42.w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43.emf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44.wmf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6.w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4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eHvlEYpRbM" TargetMode="Externa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53.emf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5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Animation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2: Interpolation and Blending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 Casteljau Algorithm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 </a:t>
            </a:r>
            <a:r>
              <a:rPr lang="en-US" dirty="0" err="1"/>
              <a:t>Casteljau</a:t>
            </a:r>
            <a:r>
              <a:rPr lang="en-US" dirty="0"/>
              <a:t> algorithm describes the curve as a recursive series of linear interpolations</a:t>
            </a:r>
          </a:p>
          <a:p>
            <a:endParaRPr lang="en-US" dirty="0"/>
          </a:p>
          <a:p>
            <a:r>
              <a:rPr lang="en-US" dirty="0"/>
              <a:t>This form is useful for providing an intuitive understanding of the geometry involved, but it is not the most efficient form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 Casteljau Algorithm</a:t>
            </a:r>
          </a:p>
        </p:txBody>
      </p:sp>
      <p:sp>
        <p:nvSpPr>
          <p:cNvPr id="351235" name="Line 3"/>
          <p:cNvSpPr>
            <a:spLocks noChangeShapeType="1"/>
          </p:cNvSpPr>
          <p:nvPr/>
        </p:nvSpPr>
        <p:spPr bwMode="auto">
          <a:xfrm flipV="1">
            <a:off x="4381500" y="1858963"/>
            <a:ext cx="1577975" cy="1098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1236" name="Line 4"/>
          <p:cNvSpPr>
            <a:spLocks noChangeShapeType="1"/>
          </p:cNvSpPr>
          <p:nvPr/>
        </p:nvSpPr>
        <p:spPr bwMode="auto">
          <a:xfrm>
            <a:off x="5959475" y="1858963"/>
            <a:ext cx="2538413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 flipH="1">
            <a:off x="7332663" y="3370263"/>
            <a:ext cx="1165225" cy="2263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 flipV="1">
            <a:off x="4792663" y="2339975"/>
            <a:ext cx="1922462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>
            <a:off x="6715125" y="2339975"/>
            <a:ext cx="1439863" cy="164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4038600" y="27511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0</a:t>
            </a:r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4381500" y="22717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q</a:t>
            </a:r>
            <a:r>
              <a:rPr lang="en-US" baseline="-25000"/>
              <a:t>0</a:t>
            </a: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5684838" y="144780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1</a:t>
            </a:r>
          </a:p>
        </p:txBody>
      </p: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8497888" y="30956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2</a:t>
            </a:r>
          </a:p>
        </p:txBody>
      </p:sp>
      <p:sp>
        <p:nvSpPr>
          <p:cNvPr id="351244" name="Text Box 12"/>
          <p:cNvSpPr txBox="1">
            <a:spLocks noChangeArrowheads="1"/>
          </p:cNvSpPr>
          <p:nvPr/>
        </p:nvSpPr>
        <p:spPr bwMode="auto">
          <a:xfrm>
            <a:off x="7400925" y="54975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3</a:t>
            </a:r>
          </a:p>
        </p:txBody>
      </p:sp>
      <p:sp>
        <p:nvSpPr>
          <p:cNvPr id="351245" name="Text Box 13"/>
          <p:cNvSpPr txBox="1">
            <a:spLocks noChangeArrowheads="1"/>
          </p:cNvSpPr>
          <p:nvPr/>
        </p:nvSpPr>
        <p:spPr bwMode="auto">
          <a:xfrm>
            <a:off x="8154988" y="391795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q</a:t>
            </a:r>
            <a:r>
              <a:rPr lang="en-US" baseline="-25000"/>
              <a:t>2</a:t>
            </a:r>
          </a:p>
        </p:txBody>
      </p:sp>
      <p:sp>
        <p:nvSpPr>
          <p:cNvPr id="351246" name="Text Box 14"/>
          <p:cNvSpPr txBox="1">
            <a:spLocks noChangeArrowheads="1"/>
          </p:cNvSpPr>
          <p:nvPr/>
        </p:nvSpPr>
        <p:spPr bwMode="auto">
          <a:xfrm>
            <a:off x="6715125" y="1858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q</a:t>
            </a:r>
            <a:r>
              <a:rPr lang="en-US" baseline="-25000"/>
              <a:t>1</a:t>
            </a:r>
          </a:p>
        </p:txBody>
      </p:sp>
      <p:graphicFrame>
        <p:nvGraphicFramePr>
          <p:cNvPr id="351247" name="Object 15"/>
          <p:cNvGraphicFramePr>
            <a:graphicFrameLocks noChangeAspect="1"/>
          </p:cNvGraphicFramePr>
          <p:nvPr/>
        </p:nvGraphicFramePr>
        <p:xfrm>
          <a:off x="457200" y="2667000"/>
          <a:ext cx="298291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99" name="Equation" r:id="rId3" imgW="1193760" imgH="685800" progId="Equation.3">
                  <p:embed/>
                </p:oleObj>
              </mc:Choice>
              <mc:Fallback>
                <p:oleObj name="Equation" r:id="rId3" imgW="119376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2982913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 Casteljau Algorithm</a:t>
            </a:r>
          </a:p>
        </p:txBody>
      </p:sp>
      <p:sp>
        <p:nvSpPr>
          <p:cNvPr id="352259" name="Line 3"/>
          <p:cNvSpPr>
            <a:spLocks noChangeShapeType="1"/>
          </p:cNvSpPr>
          <p:nvPr/>
        </p:nvSpPr>
        <p:spPr bwMode="auto">
          <a:xfrm flipV="1">
            <a:off x="4381500" y="1858963"/>
            <a:ext cx="1577975" cy="1098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2260" name="Line 4"/>
          <p:cNvSpPr>
            <a:spLocks noChangeShapeType="1"/>
          </p:cNvSpPr>
          <p:nvPr/>
        </p:nvSpPr>
        <p:spPr bwMode="auto">
          <a:xfrm>
            <a:off x="5959475" y="1858963"/>
            <a:ext cx="2538413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2261" name="Line 5"/>
          <p:cNvSpPr>
            <a:spLocks noChangeShapeType="1"/>
          </p:cNvSpPr>
          <p:nvPr/>
        </p:nvSpPr>
        <p:spPr bwMode="auto">
          <a:xfrm flipH="1">
            <a:off x="7332663" y="3370263"/>
            <a:ext cx="1165225" cy="2263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2262" name="Line 6"/>
          <p:cNvSpPr>
            <a:spLocks noChangeShapeType="1"/>
          </p:cNvSpPr>
          <p:nvPr/>
        </p:nvSpPr>
        <p:spPr bwMode="auto">
          <a:xfrm flipV="1">
            <a:off x="4792663" y="2339975"/>
            <a:ext cx="1922462" cy="34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2263" name="Line 7"/>
          <p:cNvSpPr>
            <a:spLocks noChangeShapeType="1"/>
          </p:cNvSpPr>
          <p:nvPr/>
        </p:nvSpPr>
        <p:spPr bwMode="auto">
          <a:xfrm>
            <a:off x="6715125" y="2339975"/>
            <a:ext cx="1439863" cy="1647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2264" name="Line 8"/>
          <p:cNvSpPr>
            <a:spLocks noChangeShapeType="1"/>
          </p:cNvSpPr>
          <p:nvPr/>
        </p:nvSpPr>
        <p:spPr bwMode="auto">
          <a:xfrm>
            <a:off x="5341938" y="2614613"/>
            <a:ext cx="1784350" cy="206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2265" name="Text Box 9"/>
          <p:cNvSpPr txBox="1">
            <a:spLocks noChangeArrowheads="1"/>
          </p:cNvSpPr>
          <p:nvPr/>
        </p:nvSpPr>
        <p:spPr bwMode="auto">
          <a:xfrm>
            <a:off x="4381500" y="22717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q</a:t>
            </a:r>
            <a:r>
              <a:rPr lang="en-US" baseline="-25000"/>
              <a:t>0</a:t>
            </a:r>
          </a:p>
        </p:txBody>
      </p:sp>
      <p:sp>
        <p:nvSpPr>
          <p:cNvPr id="352266" name="Text Box 10"/>
          <p:cNvSpPr txBox="1">
            <a:spLocks noChangeArrowheads="1"/>
          </p:cNvSpPr>
          <p:nvPr/>
        </p:nvSpPr>
        <p:spPr bwMode="auto">
          <a:xfrm>
            <a:off x="8154988" y="391795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q</a:t>
            </a:r>
            <a:r>
              <a:rPr lang="en-US" baseline="-25000"/>
              <a:t>2</a:t>
            </a:r>
          </a:p>
        </p:txBody>
      </p:sp>
      <p:sp>
        <p:nvSpPr>
          <p:cNvPr id="352267" name="Text Box 11"/>
          <p:cNvSpPr txBox="1">
            <a:spLocks noChangeArrowheads="1"/>
          </p:cNvSpPr>
          <p:nvPr/>
        </p:nvSpPr>
        <p:spPr bwMode="auto">
          <a:xfrm>
            <a:off x="6715125" y="1858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q</a:t>
            </a:r>
            <a:r>
              <a:rPr lang="en-US" baseline="-25000"/>
              <a:t>1</a:t>
            </a:r>
          </a:p>
        </p:txBody>
      </p:sp>
      <p:sp>
        <p:nvSpPr>
          <p:cNvPr id="352268" name="Text Box 12"/>
          <p:cNvSpPr txBox="1">
            <a:spLocks noChangeArrowheads="1"/>
          </p:cNvSpPr>
          <p:nvPr/>
        </p:nvSpPr>
        <p:spPr bwMode="auto">
          <a:xfrm>
            <a:off x="7262813" y="2682875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aseline="-25000"/>
              <a:t>1</a:t>
            </a:r>
          </a:p>
        </p:txBody>
      </p:sp>
      <p:sp>
        <p:nvSpPr>
          <p:cNvPr id="352269" name="Text Box 13"/>
          <p:cNvSpPr txBox="1">
            <a:spLocks noChangeArrowheads="1"/>
          </p:cNvSpPr>
          <p:nvPr/>
        </p:nvSpPr>
        <p:spPr bwMode="auto">
          <a:xfrm>
            <a:off x="5273675" y="21336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aseline="-25000"/>
              <a:t>0</a:t>
            </a:r>
          </a:p>
        </p:txBody>
      </p:sp>
      <p:graphicFrame>
        <p:nvGraphicFramePr>
          <p:cNvPr id="352270" name="Object 14"/>
          <p:cNvGraphicFramePr>
            <a:graphicFrameLocks noChangeAspect="1"/>
          </p:cNvGraphicFramePr>
          <p:nvPr/>
        </p:nvGraphicFramePr>
        <p:xfrm>
          <a:off x="520700" y="2952750"/>
          <a:ext cx="28559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23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952750"/>
                        <a:ext cx="28559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 Casteljau Algorithm</a:t>
            </a:r>
          </a:p>
        </p:txBody>
      </p:sp>
      <p:sp>
        <p:nvSpPr>
          <p:cNvPr id="353283" name="Line 3"/>
          <p:cNvSpPr>
            <a:spLocks noChangeShapeType="1"/>
          </p:cNvSpPr>
          <p:nvPr/>
        </p:nvSpPr>
        <p:spPr bwMode="auto">
          <a:xfrm flipV="1">
            <a:off x="4381500" y="1858963"/>
            <a:ext cx="1577975" cy="1098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3284" name="Line 4"/>
          <p:cNvSpPr>
            <a:spLocks noChangeShapeType="1"/>
          </p:cNvSpPr>
          <p:nvPr/>
        </p:nvSpPr>
        <p:spPr bwMode="auto">
          <a:xfrm>
            <a:off x="5959475" y="1858963"/>
            <a:ext cx="2538413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3285" name="Line 5"/>
          <p:cNvSpPr>
            <a:spLocks noChangeShapeType="1"/>
          </p:cNvSpPr>
          <p:nvPr/>
        </p:nvSpPr>
        <p:spPr bwMode="auto">
          <a:xfrm flipH="1">
            <a:off x="7332663" y="3370263"/>
            <a:ext cx="1165225" cy="2263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3286" name="Line 6"/>
          <p:cNvSpPr>
            <a:spLocks noChangeShapeType="1"/>
          </p:cNvSpPr>
          <p:nvPr/>
        </p:nvSpPr>
        <p:spPr bwMode="auto">
          <a:xfrm flipV="1">
            <a:off x="4792663" y="2339975"/>
            <a:ext cx="1922462" cy="34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3287" name="Line 7"/>
          <p:cNvSpPr>
            <a:spLocks noChangeShapeType="1"/>
          </p:cNvSpPr>
          <p:nvPr/>
        </p:nvSpPr>
        <p:spPr bwMode="auto">
          <a:xfrm>
            <a:off x="6715125" y="2339975"/>
            <a:ext cx="1439863" cy="1647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3288" name="Line 8"/>
          <p:cNvSpPr>
            <a:spLocks noChangeShapeType="1"/>
          </p:cNvSpPr>
          <p:nvPr/>
        </p:nvSpPr>
        <p:spPr bwMode="auto">
          <a:xfrm>
            <a:off x="5341938" y="2614613"/>
            <a:ext cx="1784350" cy="206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3289" name="Text Box 9"/>
          <p:cNvSpPr txBox="1">
            <a:spLocks noChangeArrowheads="1"/>
          </p:cNvSpPr>
          <p:nvPr/>
        </p:nvSpPr>
        <p:spPr bwMode="auto">
          <a:xfrm>
            <a:off x="7262813" y="2682875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aseline="-25000"/>
              <a:t>1</a:t>
            </a:r>
          </a:p>
        </p:txBody>
      </p:sp>
      <p:sp>
        <p:nvSpPr>
          <p:cNvPr id="353290" name="Text Box 10"/>
          <p:cNvSpPr txBox="1">
            <a:spLocks noChangeArrowheads="1"/>
          </p:cNvSpPr>
          <p:nvPr/>
        </p:nvSpPr>
        <p:spPr bwMode="auto">
          <a:xfrm>
            <a:off x="5616575" y="268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endParaRPr lang="en-US" b="1" baseline="-25000"/>
          </a:p>
        </p:txBody>
      </p:sp>
      <p:sp>
        <p:nvSpPr>
          <p:cNvPr id="353291" name="Text Box 11"/>
          <p:cNvSpPr txBox="1">
            <a:spLocks noChangeArrowheads="1"/>
          </p:cNvSpPr>
          <p:nvPr/>
        </p:nvSpPr>
        <p:spPr bwMode="auto">
          <a:xfrm>
            <a:off x="5273675" y="21336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aseline="-25000"/>
              <a:t>0</a:t>
            </a:r>
          </a:p>
        </p:txBody>
      </p:sp>
      <p:sp>
        <p:nvSpPr>
          <p:cNvPr id="353292" name="Text Box 12"/>
          <p:cNvSpPr txBox="1">
            <a:spLocks noChangeArrowheads="1"/>
          </p:cNvSpPr>
          <p:nvPr/>
        </p:nvSpPr>
        <p:spPr bwMode="auto">
          <a:xfrm>
            <a:off x="5638800" y="2387600"/>
            <a:ext cx="30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  <a:endParaRPr lang="en-US" sz="2800"/>
          </a:p>
        </p:txBody>
      </p:sp>
      <p:graphicFrame>
        <p:nvGraphicFramePr>
          <p:cNvPr id="353293" name="Object 13"/>
          <p:cNvGraphicFramePr>
            <a:graphicFrameLocks noChangeAspect="1"/>
          </p:cNvGraphicFramePr>
          <p:nvPr/>
        </p:nvGraphicFramePr>
        <p:xfrm>
          <a:off x="647700" y="3238500"/>
          <a:ext cx="26019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47" name="Equation" r:id="rId3" imgW="1041120" imgH="228600" progId="Equation.3">
                  <p:embed/>
                </p:oleObj>
              </mc:Choice>
              <mc:Fallback>
                <p:oleObj name="Equation" r:id="rId3" imgW="10411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3238500"/>
                        <a:ext cx="26019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Bezier Curve</a:t>
            </a:r>
          </a:p>
        </p:txBody>
      </p:sp>
      <p:sp>
        <p:nvSpPr>
          <p:cNvPr id="354307" name="Line 3"/>
          <p:cNvSpPr>
            <a:spLocks noChangeShapeType="1"/>
          </p:cNvSpPr>
          <p:nvPr/>
        </p:nvSpPr>
        <p:spPr bwMode="auto">
          <a:xfrm flipV="1">
            <a:off x="4381500" y="1858963"/>
            <a:ext cx="1577975" cy="1098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4308" name="Line 4"/>
          <p:cNvSpPr>
            <a:spLocks noChangeShapeType="1"/>
          </p:cNvSpPr>
          <p:nvPr/>
        </p:nvSpPr>
        <p:spPr bwMode="auto">
          <a:xfrm>
            <a:off x="5959475" y="1858963"/>
            <a:ext cx="2538413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4309" name="Line 5"/>
          <p:cNvSpPr>
            <a:spLocks noChangeShapeType="1"/>
          </p:cNvSpPr>
          <p:nvPr/>
        </p:nvSpPr>
        <p:spPr bwMode="auto">
          <a:xfrm flipH="1">
            <a:off x="7332663" y="3370263"/>
            <a:ext cx="1165225" cy="2263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4310" name="Line 6"/>
          <p:cNvSpPr>
            <a:spLocks noChangeShapeType="1"/>
          </p:cNvSpPr>
          <p:nvPr/>
        </p:nvSpPr>
        <p:spPr bwMode="auto">
          <a:xfrm flipV="1">
            <a:off x="4792663" y="2339975"/>
            <a:ext cx="1922462" cy="342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4311" name="Line 7"/>
          <p:cNvSpPr>
            <a:spLocks noChangeShapeType="1"/>
          </p:cNvSpPr>
          <p:nvPr/>
        </p:nvSpPr>
        <p:spPr bwMode="auto">
          <a:xfrm>
            <a:off x="6715125" y="2339975"/>
            <a:ext cx="1439863" cy="1647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>
            <a:off x="5341938" y="2614613"/>
            <a:ext cx="1784350" cy="206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4313" name="Freeform 9"/>
          <p:cNvSpPr>
            <a:spLocks/>
          </p:cNvSpPr>
          <p:nvPr/>
        </p:nvSpPr>
        <p:spPr bwMode="auto">
          <a:xfrm>
            <a:off x="4381500" y="2592388"/>
            <a:ext cx="3454400" cy="304165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1104" y="64"/>
              </a:cxn>
              <a:cxn ang="0">
                <a:pos x="2256" y="640"/>
              </a:cxn>
              <a:cxn ang="0">
                <a:pos x="2064" y="2128"/>
              </a:cxn>
            </a:cxnLst>
            <a:rect l="0" t="0" r="r" b="b"/>
            <a:pathLst>
              <a:path w="2416" h="2128">
                <a:moveTo>
                  <a:pt x="0" y="256"/>
                </a:moveTo>
                <a:cubicBezTo>
                  <a:pt x="364" y="128"/>
                  <a:pt x="728" y="0"/>
                  <a:pt x="1104" y="64"/>
                </a:cubicBezTo>
                <a:cubicBezTo>
                  <a:pt x="1480" y="128"/>
                  <a:pt x="2096" y="296"/>
                  <a:pt x="2256" y="640"/>
                </a:cubicBezTo>
                <a:cubicBezTo>
                  <a:pt x="2416" y="984"/>
                  <a:pt x="2240" y="1556"/>
                  <a:pt x="2064" y="212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5616575" y="268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endParaRPr lang="en-US" b="1" baseline="-25000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5638800" y="2387600"/>
            <a:ext cx="30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  <a:endParaRPr lang="en-US" sz="2800"/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4038600" y="27511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0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5684838" y="1447800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1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8497888" y="30956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2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7400925" y="54975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Linear Interpolation</a:t>
            </a:r>
          </a:p>
        </p:txBody>
      </p:sp>
      <p:graphicFrame>
        <p:nvGraphicFramePr>
          <p:cNvPr id="355331" name="Object 3"/>
          <p:cNvGraphicFramePr>
            <a:graphicFrameLocks noChangeAspect="1"/>
          </p:cNvGraphicFramePr>
          <p:nvPr/>
        </p:nvGraphicFramePr>
        <p:xfrm>
          <a:off x="5562600" y="2667000"/>
          <a:ext cx="298291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91" name="Equation" r:id="rId3" imgW="1193760" imgH="685800" progId="Equation.3">
                  <p:embed/>
                </p:oleObj>
              </mc:Choice>
              <mc:Fallback>
                <p:oleObj name="Equation" r:id="rId3" imgW="1193760" imgH="685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67000"/>
                        <a:ext cx="2982913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2" name="Object 4"/>
          <p:cNvGraphicFramePr>
            <a:graphicFrameLocks noChangeAspect="1"/>
          </p:cNvGraphicFramePr>
          <p:nvPr/>
        </p:nvGraphicFramePr>
        <p:xfrm>
          <a:off x="2743200" y="2971800"/>
          <a:ext cx="28559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92" name="Equation" r:id="rId5" imgW="1143000" imgH="457200" progId="Equation.3">
                  <p:embed/>
                </p:oleObj>
              </mc:Choice>
              <mc:Fallback>
                <p:oleObj name="Equation" r:id="rId5" imgW="11430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971800"/>
                        <a:ext cx="28559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152400" y="3276600"/>
          <a:ext cx="26019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93" name="Equation" r:id="rId7" imgW="1041120" imgH="228600" progId="Equation.3">
                  <p:embed/>
                </p:oleObj>
              </mc:Choice>
              <mc:Fallback>
                <p:oleObj name="Equation" r:id="rId7" imgW="10411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76600"/>
                        <a:ext cx="26019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4" name="Object 6"/>
          <p:cNvGraphicFramePr>
            <a:graphicFrameLocks noChangeAspect="1"/>
          </p:cNvGraphicFramePr>
          <p:nvPr/>
        </p:nvGraphicFramePr>
        <p:xfrm>
          <a:off x="8534400" y="2362200"/>
          <a:ext cx="508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94" name="Equation" r:id="rId9" imgW="203040" imgH="914400" progId="Equation.3">
                  <p:embed/>
                </p:oleObj>
              </mc:Choice>
              <mc:Fallback>
                <p:oleObj name="Equation" r:id="rId9" imgW="20304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2362200"/>
                        <a:ext cx="5080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1219200" y="5257800"/>
          <a:ext cx="39020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95" name="Equation" r:id="rId11" imgW="1562040" imgH="215640" progId="Equation.3">
                  <p:embed/>
                </p:oleObj>
              </mc:Choice>
              <mc:Fallback>
                <p:oleObj name="Equation" r:id="rId11" imgW="15620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390207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Expanding the Lerps</a:t>
            </a:r>
          </a:p>
        </p:txBody>
      </p:sp>
      <p:graphicFrame>
        <p:nvGraphicFramePr>
          <p:cNvPr id="356355" name="Object 3"/>
          <p:cNvGraphicFramePr>
            <a:graphicFrameLocks noChangeAspect="1"/>
          </p:cNvGraphicFramePr>
          <p:nvPr/>
        </p:nvGraphicFramePr>
        <p:xfrm>
          <a:off x="242888" y="1828800"/>
          <a:ext cx="8702675" cy="465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95" name="Equation" r:id="rId3" imgW="3848040" imgH="2057400" progId="Equation.3">
                  <p:embed/>
                </p:oleObj>
              </mc:Choice>
              <mc:Fallback>
                <p:oleObj name="Equation" r:id="rId3" imgW="3848040" imgH="2057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1828800"/>
                        <a:ext cx="8702675" cy="465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Bernstein Polynomial Form</a:t>
            </a:r>
          </a:p>
        </p:txBody>
      </p:sp>
      <p:graphicFrame>
        <p:nvGraphicFramePr>
          <p:cNvPr id="357379" name="Object 3"/>
          <p:cNvGraphicFramePr>
            <a:graphicFrameLocks noChangeAspect="1"/>
          </p:cNvGraphicFramePr>
          <p:nvPr/>
        </p:nvGraphicFramePr>
        <p:xfrm>
          <a:off x="623888" y="2057400"/>
          <a:ext cx="6635750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19" name="Equation" r:id="rId3" imgW="2933640" imgH="1676160" progId="Equation.3">
                  <p:embed/>
                </p:oleObj>
              </mc:Choice>
              <mc:Fallback>
                <p:oleObj name="Equation" r:id="rId3" imgW="2933640" imgH="1676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2057400"/>
                        <a:ext cx="6635750" cy="379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Cubic Bernstein Polynomials</a:t>
            </a:r>
          </a:p>
        </p:txBody>
      </p:sp>
      <p:graphicFrame>
        <p:nvGraphicFramePr>
          <p:cNvPr id="358403" name="Object 3"/>
          <p:cNvGraphicFramePr>
            <a:graphicFrameLocks noChangeAspect="1"/>
          </p:cNvGraphicFramePr>
          <p:nvPr/>
        </p:nvGraphicFramePr>
        <p:xfrm>
          <a:off x="471488" y="1752600"/>
          <a:ext cx="5800725" cy="497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3" name="Equation" r:id="rId3" imgW="2565360" imgH="2197080" progId="Equation.3">
                  <p:embed/>
                </p:oleObj>
              </mc:Choice>
              <mc:Fallback>
                <p:oleObj name="Equation" r:id="rId3" imgW="2565360" imgH="2197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752600"/>
                        <a:ext cx="5800725" cy="497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Bernstein Polynomials</a:t>
            </a:r>
          </a:p>
        </p:txBody>
      </p:sp>
      <p:pic>
        <p:nvPicPr>
          <p:cNvPr id="3594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4008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5029200" y="2819400"/>
            <a:ext cx="50847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3</a:t>
            </a:r>
            <a:r>
              <a:rPr lang="en-US" baseline="30000"/>
              <a:t>3</a:t>
            </a:r>
          </a:p>
        </p:txBody>
      </p:sp>
      <p:sp>
        <p:nvSpPr>
          <p:cNvPr id="359429" name="Text Box 5"/>
          <p:cNvSpPr txBox="1">
            <a:spLocks noChangeArrowheads="1"/>
          </p:cNvSpPr>
          <p:nvPr/>
        </p:nvSpPr>
        <p:spPr bwMode="auto">
          <a:xfrm>
            <a:off x="3048000" y="2819400"/>
            <a:ext cx="50847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baseline="30000" dirty="0"/>
              <a:t>3</a:t>
            </a:r>
          </a:p>
        </p:txBody>
      </p:sp>
      <p:sp>
        <p:nvSpPr>
          <p:cNvPr id="359430" name="Text Box 6"/>
          <p:cNvSpPr txBox="1">
            <a:spLocks noChangeArrowheads="1"/>
          </p:cNvSpPr>
          <p:nvPr/>
        </p:nvSpPr>
        <p:spPr bwMode="auto">
          <a:xfrm>
            <a:off x="3657600" y="4114800"/>
            <a:ext cx="50847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baseline="30000" dirty="0"/>
              <a:t>3</a:t>
            </a:r>
          </a:p>
        </p:txBody>
      </p:sp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4495800" y="4114800"/>
            <a:ext cx="50847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baseline="30000" dirty="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last lecture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 to the course</a:t>
            </a:r>
          </a:p>
          <a:p>
            <a:r>
              <a:rPr lang="en-US" dirty="0"/>
              <a:t>History of computer animation</a:t>
            </a:r>
          </a:p>
          <a:p>
            <a:r>
              <a:rPr lang="en-US" dirty="0"/>
              <a:t>Animation Basics</a:t>
            </a:r>
          </a:p>
          <a:p>
            <a:pPr lvl="1"/>
            <a:r>
              <a:rPr lang="en-US" dirty="0"/>
              <a:t>Linear algebra for character animation (supplementary material)</a:t>
            </a:r>
          </a:p>
          <a:p>
            <a:r>
              <a:rPr lang="en-US" dirty="0"/>
              <a:t>Forward Kinematics</a:t>
            </a:r>
          </a:p>
          <a:p>
            <a:r>
              <a:rPr lang="en-US" dirty="0"/>
              <a:t>Orientation</a:t>
            </a:r>
          </a:p>
          <a:p>
            <a:endParaRPr lang="en-US" dirty="0"/>
          </a:p>
          <a:p>
            <a:r>
              <a:rPr lang="en-US" dirty="0"/>
              <a:t>Physical meeting and it was also recorded. Slides are on the course website (lecture and supplementary material).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6839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Bernstein Polynomials</a:t>
            </a:r>
          </a:p>
        </p:txBody>
      </p:sp>
      <p:graphicFrame>
        <p:nvGraphicFramePr>
          <p:cNvPr id="360451" name="Object 3"/>
          <p:cNvGraphicFramePr>
            <a:graphicFrameLocks noChangeAspect="1"/>
          </p:cNvGraphicFramePr>
          <p:nvPr/>
        </p:nvGraphicFramePr>
        <p:xfrm>
          <a:off x="381000" y="2120900"/>
          <a:ext cx="798353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7" name="Equation" r:id="rId4" imgW="3530520" imgH="1981080" progId="Equation.3">
                  <p:embed/>
                </p:oleObj>
              </mc:Choice>
              <mc:Fallback>
                <p:oleObj name="Equation" r:id="rId4" imgW="3530520" imgH="1981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20900"/>
                        <a:ext cx="7983538" cy="447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Bernstein Polynomials</a:t>
            </a:r>
          </a:p>
        </p:txBody>
      </p:sp>
      <p:graphicFrame>
        <p:nvGraphicFramePr>
          <p:cNvPr id="361475" name="Object 3"/>
          <p:cNvGraphicFramePr>
            <a:graphicFrameLocks noChangeAspect="1"/>
          </p:cNvGraphicFramePr>
          <p:nvPr/>
        </p:nvGraphicFramePr>
        <p:xfrm>
          <a:off x="1925638" y="2743200"/>
          <a:ext cx="4703762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1" name="Equation" r:id="rId3" imgW="1371600" imgH="914400" progId="Equation.3">
                  <p:embed/>
                </p:oleObj>
              </mc:Choice>
              <mc:Fallback>
                <p:oleObj name="Equation" r:id="rId3" imgW="13716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2743200"/>
                        <a:ext cx="4703762" cy="313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14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Bernstein polynomial form of a Bezier curve: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Bernstein Polynomials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start with the de </a:t>
            </a:r>
            <a:r>
              <a:rPr lang="en-US" sz="2400" dirty="0" err="1"/>
              <a:t>Casteljau</a:t>
            </a:r>
            <a:r>
              <a:rPr lang="en-US" sz="2400" dirty="0"/>
              <a:t> algorithm, expand out the math, and group it into polynomial functions of t multiplied by points in the control mesh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generalization of this gives us the Bernstein form of the Bezier curve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This gives us further understanding of what is happening in the curve: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see the influence of each point in the control mesh as a function of 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see that the basis functions add up to 1, indicating that the Bezier curve is a convex average of the control points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Cubic Equation Form</a:t>
            </a:r>
          </a:p>
        </p:txBody>
      </p:sp>
      <p:graphicFrame>
        <p:nvGraphicFramePr>
          <p:cNvPr id="363523" name="Object 3"/>
          <p:cNvGraphicFramePr>
            <a:graphicFrameLocks noChangeAspect="1"/>
          </p:cNvGraphicFramePr>
          <p:nvPr/>
        </p:nvGraphicFramePr>
        <p:xfrm>
          <a:off x="625475" y="2286000"/>
          <a:ext cx="7427913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15" name="Equation" r:id="rId3" imgW="2971800" imgH="1193760" progId="Equation.3">
                  <p:embed/>
                </p:oleObj>
              </mc:Choice>
              <mc:Fallback>
                <p:oleObj name="Equation" r:id="rId3" imgW="2971800" imgH="1193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2286000"/>
                        <a:ext cx="7427913" cy="298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Cubic Equation Form</a:t>
            </a:r>
          </a:p>
        </p:txBody>
      </p:sp>
      <p:graphicFrame>
        <p:nvGraphicFramePr>
          <p:cNvPr id="364547" name="Object 3"/>
          <p:cNvGraphicFramePr>
            <a:graphicFrameLocks noChangeAspect="1"/>
          </p:cNvGraphicFramePr>
          <p:nvPr/>
        </p:nvGraphicFramePr>
        <p:xfrm>
          <a:off x="381000" y="1905000"/>
          <a:ext cx="8172450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39" name="Equation" r:id="rId3" imgW="3263760" imgH="1625400" progId="Equation.3">
                  <p:embed/>
                </p:oleObj>
              </mc:Choice>
              <mc:Fallback>
                <p:oleObj name="Equation" r:id="rId3" imgW="3263760" imgH="1625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8172450" cy="406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228600" y="3505200"/>
            <a:ext cx="84582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Cubic Equation Form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If we regroup the equation by terms of exponents of t, we get it in the standard cubic form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form is very good for fast evaluation, as all of the constant terms (</a:t>
            </a:r>
            <a:r>
              <a:rPr lang="en-US" sz="2800" dirty="0" err="1"/>
              <a:t>a,b,c,d</a:t>
            </a:r>
            <a:r>
              <a:rPr lang="en-US" sz="2800" dirty="0"/>
              <a:t>) can be precomputed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cubic equation form obscures the input geometry, but there is a one-to-one mapping between the two and so the geometry can always be extracted out of the cubic coefficients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Cubic Matrix Form</a:t>
            </a:r>
          </a:p>
        </p:txBody>
      </p:sp>
      <p:graphicFrame>
        <p:nvGraphicFramePr>
          <p:cNvPr id="366595" name="Object 3"/>
          <p:cNvGraphicFramePr>
            <a:graphicFrameLocks noChangeAspect="1"/>
          </p:cNvGraphicFramePr>
          <p:nvPr/>
        </p:nvGraphicFramePr>
        <p:xfrm>
          <a:off x="304800" y="1828800"/>
          <a:ext cx="7383463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3" name="Equation" r:id="rId3" imgW="3263760" imgH="914400" progId="Equation.3">
                  <p:embed/>
                </p:oleObj>
              </mc:Choice>
              <mc:Fallback>
                <p:oleObj name="Equation" r:id="rId3" imgW="32637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7383463" cy="206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6596" name="Object 4"/>
          <p:cNvGraphicFramePr>
            <a:graphicFrameLocks noChangeAspect="1"/>
          </p:cNvGraphicFramePr>
          <p:nvPr/>
        </p:nvGraphicFramePr>
        <p:xfrm>
          <a:off x="242888" y="4038600"/>
          <a:ext cx="810260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44" name="Equation" r:id="rId5" imgW="3581280" imgH="939600" progId="Equation.3">
                  <p:embed/>
                </p:oleObj>
              </mc:Choice>
              <mc:Fallback>
                <p:oleObj name="Equation" r:id="rId5" imgW="3581280" imgH="93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038600"/>
                        <a:ext cx="8102600" cy="212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Cubic Matrix Form</a:t>
            </a:r>
          </a:p>
        </p:txBody>
      </p:sp>
      <p:graphicFrame>
        <p:nvGraphicFramePr>
          <p:cNvPr id="367619" name="Object 3"/>
          <p:cNvGraphicFramePr>
            <a:graphicFrameLocks noChangeAspect="1"/>
          </p:cNvGraphicFramePr>
          <p:nvPr/>
        </p:nvGraphicFramePr>
        <p:xfrm>
          <a:off x="471488" y="1828800"/>
          <a:ext cx="7815262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87" name="Equation" r:id="rId3" imgW="3454200" imgH="2120760" progId="Equation.3">
                  <p:embed/>
                </p:oleObj>
              </mc:Choice>
              <mc:Fallback>
                <p:oleObj name="Equation" r:id="rId3" imgW="3454200" imgH="2120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828800"/>
                        <a:ext cx="7815262" cy="479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Form</a:t>
            </a:r>
          </a:p>
        </p:txBody>
      </p:sp>
      <p:graphicFrame>
        <p:nvGraphicFramePr>
          <p:cNvPr id="368643" name="Object 3"/>
          <p:cNvGraphicFramePr>
            <a:graphicFrameLocks noChangeAspect="1"/>
          </p:cNvGraphicFramePr>
          <p:nvPr/>
        </p:nvGraphicFramePr>
        <p:xfrm>
          <a:off x="244475" y="1752600"/>
          <a:ext cx="8643938" cy="409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11" name="Equation" r:id="rId3" imgW="3454200" imgH="1638000" progId="Equation.3">
                  <p:embed/>
                </p:oleObj>
              </mc:Choice>
              <mc:Fallback>
                <p:oleObj name="Equation" r:id="rId3" imgW="3454200" imgH="1638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752600"/>
                        <a:ext cx="8643938" cy="409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762000" y="4648200"/>
            <a:ext cx="2819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Form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look at an alternative way to describe a cubic curve</a:t>
            </a:r>
          </a:p>
          <a:p>
            <a:endParaRPr lang="en-US" dirty="0"/>
          </a:p>
          <a:p>
            <a:r>
              <a:rPr lang="en-US" dirty="0"/>
              <a:t>Instead of defining it with the 4 control points as a Bezier curve, we will define it with a position and a tangent (velocity) at both the start and end of the curve (</a:t>
            </a:r>
            <a:r>
              <a:rPr lang="en-US" b="1" dirty="0"/>
              <a:t>p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b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0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Cubic curves </a:t>
            </a:r>
          </a:p>
          <a:p>
            <a:r>
              <a:rPr lang="en-US" dirty="0"/>
              <a:t>Keyframes &amp; Channels</a:t>
            </a:r>
          </a:p>
          <a:p>
            <a:r>
              <a:rPr lang="en-US" dirty="0"/>
              <a:t>Animation Blending</a:t>
            </a:r>
          </a:p>
        </p:txBody>
      </p:sp>
    </p:spTree>
    <p:extLst>
      <p:ext uri="{BB962C8B-B14F-4D97-AF65-F5344CB8AC3E}">
        <p14:creationId xmlns:p14="http://schemas.microsoft.com/office/powerpoint/2010/main" val="63591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Curve</a:t>
            </a:r>
          </a:p>
        </p:txBody>
      </p:sp>
      <p:sp>
        <p:nvSpPr>
          <p:cNvPr id="372739" name="Freeform 3"/>
          <p:cNvSpPr>
            <a:spLocks/>
          </p:cNvSpPr>
          <p:nvPr/>
        </p:nvSpPr>
        <p:spPr bwMode="auto">
          <a:xfrm>
            <a:off x="1981200" y="2832100"/>
            <a:ext cx="4800600" cy="2349500"/>
          </a:xfrm>
          <a:custGeom>
            <a:avLst/>
            <a:gdLst/>
            <a:ahLst/>
            <a:cxnLst>
              <a:cxn ang="0">
                <a:pos x="0" y="1480"/>
              </a:cxn>
              <a:cxn ang="0">
                <a:pos x="576" y="88"/>
              </a:cxn>
              <a:cxn ang="0">
                <a:pos x="2256" y="952"/>
              </a:cxn>
              <a:cxn ang="0">
                <a:pos x="3024" y="328"/>
              </a:cxn>
            </a:cxnLst>
            <a:rect l="0" t="0" r="r" b="b"/>
            <a:pathLst>
              <a:path w="3024" h="1480">
                <a:moveTo>
                  <a:pt x="0" y="1480"/>
                </a:moveTo>
                <a:cubicBezTo>
                  <a:pt x="100" y="828"/>
                  <a:pt x="200" y="176"/>
                  <a:pt x="576" y="88"/>
                </a:cubicBezTo>
                <a:cubicBezTo>
                  <a:pt x="952" y="0"/>
                  <a:pt x="1848" y="912"/>
                  <a:pt x="2256" y="952"/>
                </a:cubicBezTo>
                <a:cubicBezTo>
                  <a:pt x="2664" y="992"/>
                  <a:pt x="2844" y="660"/>
                  <a:pt x="3024" y="32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2740" name="Line 4"/>
          <p:cNvSpPr>
            <a:spLocks noChangeShapeType="1"/>
          </p:cNvSpPr>
          <p:nvPr/>
        </p:nvSpPr>
        <p:spPr bwMode="auto">
          <a:xfrm flipV="1">
            <a:off x="1981200" y="1905000"/>
            <a:ext cx="30480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2741" name="Line 5"/>
          <p:cNvSpPr>
            <a:spLocks noChangeShapeType="1"/>
          </p:cNvSpPr>
          <p:nvPr/>
        </p:nvSpPr>
        <p:spPr bwMode="auto">
          <a:xfrm flipV="1">
            <a:off x="6781800" y="1676400"/>
            <a:ext cx="762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1828800" y="48768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372743" name="Text Box 7"/>
          <p:cNvSpPr txBox="1">
            <a:spLocks noChangeArrowheads="1"/>
          </p:cNvSpPr>
          <p:nvPr/>
        </p:nvSpPr>
        <p:spPr bwMode="auto">
          <a:xfrm>
            <a:off x="6629400" y="2971800"/>
            <a:ext cx="38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7391400" y="2286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Times New Roman" pitchFamily="18" charset="0"/>
              </a:rPr>
              <a:t>v</a:t>
            </a:r>
            <a:r>
              <a:rPr lang="en-US" sz="3600" baseline="-25000">
                <a:cs typeface="Times New Roman" pitchFamily="18" charset="0"/>
              </a:rPr>
              <a:t>1</a:t>
            </a:r>
            <a:endParaRPr lang="en-US" sz="3600" baseline="-25000"/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6858000" y="3200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cs typeface="Times New Roman" pitchFamily="18" charset="0"/>
              </a:rPr>
              <a:t>p</a:t>
            </a:r>
            <a:r>
              <a:rPr lang="en-US" sz="3600" baseline="-25000" dirty="0">
                <a:cs typeface="Times New Roman" pitchFamily="18" charset="0"/>
              </a:rPr>
              <a:t>1</a:t>
            </a:r>
            <a:endParaRPr lang="en-US" sz="3600" baseline="-25000" dirty="0"/>
          </a:p>
        </p:txBody>
      </p:sp>
      <p:sp>
        <p:nvSpPr>
          <p:cNvPr id="372746" name="Text Box 10"/>
          <p:cNvSpPr txBox="1">
            <a:spLocks noChangeArrowheads="1"/>
          </p:cNvSpPr>
          <p:nvPr/>
        </p:nvSpPr>
        <p:spPr bwMode="auto">
          <a:xfrm>
            <a:off x="2057400" y="5105400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cs typeface="Times New Roman" pitchFamily="18" charset="0"/>
              </a:rPr>
              <a:t>p</a:t>
            </a:r>
            <a:r>
              <a:rPr lang="en-US" sz="3600" baseline="-25000" dirty="0">
                <a:cs typeface="Times New Roman" pitchFamily="18" charset="0"/>
              </a:rPr>
              <a:t>0</a:t>
            </a:r>
            <a:endParaRPr lang="en-US" sz="3600" baseline="-25000" dirty="0"/>
          </a:p>
        </p:txBody>
      </p:sp>
      <p:sp>
        <p:nvSpPr>
          <p:cNvPr id="372747" name="Text Box 11"/>
          <p:cNvSpPr txBox="1">
            <a:spLocks noChangeArrowheads="1"/>
          </p:cNvSpPr>
          <p:nvPr/>
        </p:nvSpPr>
        <p:spPr bwMode="auto">
          <a:xfrm>
            <a:off x="1447800" y="2438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cs typeface="Times New Roman" pitchFamily="18" charset="0"/>
              </a:rPr>
              <a:t>v</a:t>
            </a:r>
            <a:r>
              <a:rPr lang="en-US" sz="3600" baseline="-25000">
                <a:cs typeface="Times New Roman" pitchFamily="18" charset="0"/>
              </a:rPr>
              <a:t>0</a:t>
            </a:r>
            <a:endParaRPr lang="en-US" sz="3600" baseline="-25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Derivatives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the derivative (tangent) of a curve is easy:</a:t>
            </a:r>
          </a:p>
        </p:txBody>
      </p:sp>
      <p:graphicFrame>
        <p:nvGraphicFramePr>
          <p:cNvPr id="370692" name="Object 4"/>
          <p:cNvGraphicFramePr>
            <a:graphicFrameLocks noChangeAspect="1"/>
          </p:cNvGraphicFramePr>
          <p:nvPr/>
        </p:nvGraphicFramePr>
        <p:xfrm>
          <a:off x="381000" y="3352800"/>
          <a:ext cx="681196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17" name="Equation" r:id="rId3" imgW="2730240" imgH="393480" progId="Equation.3">
                  <p:embed/>
                </p:oleObj>
              </mc:Choice>
              <mc:Fallback>
                <p:oleObj name="Equation" r:id="rId3" imgW="2730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52800"/>
                        <a:ext cx="6811963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6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601734"/>
              </p:ext>
            </p:extLst>
          </p:nvPr>
        </p:nvGraphicFramePr>
        <p:xfrm>
          <a:off x="320675" y="4419600"/>
          <a:ext cx="8104188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18" name="Equation" r:id="rId5" imgW="3238200" imgH="914400" progId="Equation.3">
                  <p:embed/>
                </p:oleObj>
              </mc:Choice>
              <mc:Fallback>
                <p:oleObj name="Equation" r:id="rId5" imgW="32382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4419600"/>
                        <a:ext cx="8104188" cy="228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Curves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We want the value of the curve at t=0 to be </a:t>
            </a:r>
            <a:r>
              <a:rPr lang="en-US" sz="2400" b="1"/>
              <a:t>x</a:t>
            </a:r>
            <a:r>
              <a:rPr lang="en-US" sz="2400"/>
              <a:t>(0)=p</a:t>
            </a:r>
            <a:r>
              <a:rPr lang="en-US" sz="2400" baseline="-25000"/>
              <a:t>0</a:t>
            </a:r>
            <a:r>
              <a:rPr lang="en-US" sz="2400"/>
              <a:t>, and at t=1, we want </a:t>
            </a:r>
            <a:r>
              <a:rPr lang="en-US" sz="2400" b="1"/>
              <a:t>x</a:t>
            </a:r>
            <a:r>
              <a:rPr lang="en-US" sz="2400"/>
              <a:t>(1)=p</a:t>
            </a:r>
            <a:r>
              <a:rPr lang="en-US" sz="2400" baseline="-25000"/>
              <a:t>1</a:t>
            </a:r>
          </a:p>
          <a:p>
            <a:r>
              <a:rPr lang="en-US" sz="2400"/>
              <a:t>We want the derivative of the curve at t=0 to be </a:t>
            </a:r>
            <a:r>
              <a:rPr lang="en-US" sz="2400" b="1"/>
              <a:t>v</a:t>
            </a:r>
            <a:r>
              <a:rPr lang="en-US" sz="2400" baseline="-25000"/>
              <a:t>0</a:t>
            </a:r>
            <a:r>
              <a:rPr lang="en-US" sz="2400"/>
              <a:t>, and </a:t>
            </a:r>
            <a:r>
              <a:rPr lang="en-US" sz="2400" b="1"/>
              <a:t>v</a:t>
            </a:r>
            <a:r>
              <a:rPr lang="en-US" sz="2400" baseline="-25000"/>
              <a:t>1</a:t>
            </a:r>
            <a:r>
              <a:rPr lang="en-US" sz="2400"/>
              <a:t> at t=1</a:t>
            </a:r>
          </a:p>
        </p:txBody>
      </p:sp>
      <p:graphicFrame>
        <p:nvGraphicFramePr>
          <p:cNvPr id="373764" name="Object 4"/>
          <p:cNvGraphicFramePr>
            <a:graphicFrameLocks noChangeAspect="1"/>
          </p:cNvGraphicFramePr>
          <p:nvPr/>
        </p:nvGraphicFramePr>
        <p:xfrm>
          <a:off x="695325" y="3733800"/>
          <a:ext cx="6905625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59" name="Equation" r:id="rId3" imgW="2768400" imgH="990360" progId="Equation.3">
                  <p:embed/>
                </p:oleObj>
              </mc:Choice>
              <mc:Fallback>
                <p:oleObj name="Equation" r:id="rId3" imgW="276840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733800"/>
                        <a:ext cx="6905625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3765" name="Line 5"/>
          <p:cNvSpPr>
            <a:spLocks noChangeShapeType="1"/>
          </p:cNvSpPr>
          <p:nvPr/>
        </p:nvSpPr>
        <p:spPr bwMode="auto">
          <a:xfrm>
            <a:off x="533400" y="3581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Curves</a:t>
            </a:r>
          </a:p>
        </p:txBody>
      </p:sp>
      <p:graphicFrame>
        <p:nvGraphicFramePr>
          <p:cNvPr id="374787" name="Object 3"/>
          <p:cNvGraphicFramePr>
            <a:graphicFrameLocks noChangeAspect="1"/>
          </p:cNvGraphicFramePr>
          <p:nvPr/>
        </p:nvGraphicFramePr>
        <p:xfrm>
          <a:off x="1270000" y="1739900"/>
          <a:ext cx="2506663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83" name="Equation" r:id="rId3" imgW="1041120" imgH="914400" progId="Equation.3">
                  <p:embed/>
                </p:oleObj>
              </mc:Choice>
              <mc:Fallback>
                <p:oleObj name="Equation" r:id="rId3" imgW="10411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739900"/>
                        <a:ext cx="2506663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Curves</a:t>
            </a:r>
          </a:p>
        </p:txBody>
      </p:sp>
      <p:graphicFrame>
        <p:nvGraphicFramePr>
          <p:cNvPr id="398339" name="Object 3"/>
          <p:cNvGraphicFramePr>
            <a:graphicFrameLocks noChangeAspect="1"/>
          </p:cNvGraphicFramePr>
          <p:nvPr/>
        </p:nvGraphicFramePr>
        <p:xfrm>
          <a:off x="1281113" y="1747838"/>
          <a:ext cx="3913187" cy="501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7" name="Equation" r:id="rId3" imgW="1625400" imgH="2082600" progId="Equation.3">
                  <p:embed/>
                </p:oleObj>
              </mc:Choice>
              <mc:Fallback>
                <p:oleObj name="Equation" r:id="rId3" imgW="1625400" imgH="20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1747838"/>
                        <a:ext cx="3913187" cy="501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Form of Hermite Curve</a:t>
            </a:r>
          </a:p>
        </p:txBody>
      </p:sp>
      <p:graphicFrame>
        <p:nvGraphicFramePr>
          <p:cNvPr id="375811" name="Object 3"/>
          <p:cNvGraphicFramePr>
            <a:graphicFrameLocks noChangeAspect="1"/>
          </p:cNvGraphicFramePr>
          <p:nvPr/>
        </p:nvGraphicFramePr>
        <p:xfrm>
          <a:off x="609600" y="1828800"/>
          <a:ext cx="4670425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1" name="Equation" r:id="rId3" imgW="2031840" imgH="2120760" progId="Equation.3">
                  <p:embed/>
                </p:oleObj>
              </mc:Choice>
              <mc:Fallback>
                <p:oleObj name="Equation" r:id="rId3" imgW="2031840" imgH="2120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4670425" cy="487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Form of Hermite Curve</a:t>
            </a:r>
          </a:p>
        </p:txBody>
      </p:sp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15875" y="1905000"/>
          <a:ext cx="8866188" cy="409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5" name="Equation" r:id="rId3" imgW="3543120" imgH="1638000" progId="Equation.3">
                  <p:embed/>
                </p:oleObj>
              </mc:Choice>
              <mc:Fallback>
                <p:oleObj name="Equation" r:id="rId3" imgW="3543120" imgH="1638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1905000"/>
                        <a:ext cx="8866188" cy="409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Hermite</a:t>
            </a:r>
            <a:r>
              <a:rPr lang="en-US" dirty="0"/>
              <a:t> Curves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Hermite curve is another geometric way of defining a cubic curve</a:t>
            </a:r>
          </a:p>
          <a:p>
            <a:r>
              <a:rPr lang="en-US"/>
              <a:t>We see that ultimately, it is another way of generating cubic coefficients</a:t>
            </a:r>
          </a:p>
          <a:p>
            <a:r>
              <a:rPr lang="en-US"/>
              <a:t>We can also see that we can convert a Bezier form to a Hermite form with the following relationship:</a:t>
            </a:r>
          </a:p>
        </p:txBody>
      </p:sp>
      <p:graphicFrame>
        <p:nvGraphicFramePr>
          <p:cNvPr id="377860" name="Object 4"/>
          <p:cNvGraphicFramePr>
            <a:graphicFrameLocks noChangeAspect="1"/>
          </p:cNvGraphicFramePr>
          <p:nvPr/>
        </p:nvGraphicFramePr>
        <p:xfrm>
          <a:off x="609600" y="5791200"/>
          <a:ext cx="50831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79" name="Equation" r:id="rId3" imgW="1726920" imgH="228600" progId="Equation.3">
                  <p:embed/>
                </p:oleObj>
              </mc:Choice>
              <mc:Fallback>
                <p:oleObj name="Equation" r:id="rId3" imgW="1726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91200"/>
                        <a:ext cx="5083175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Keyframes</a:t>
            </a:r>
            <a:r>
              <a:rPr lang="en-US" dirty="0"/>
              <a:t> &amp; Channels</a:t>
            </a:r>
          </a:p>
        </p:txBody>
      </p:sp>
    </p:spTree>
    <p:extLst>
      <p:ext uri="{BB962C8B-B14F-4D97-AF65-F5344CB8AC3E}">
        <p14:creationId xmlns:p14="http://schemas.microsoft.com/office/powerpoint/2010/main" val="12484700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2" y="381000"/>
            <a:ext cx="8637588" cy="762000"/>
          </a:xfrm>
        </p:spPr>
        <p:txBody>
          <a:bodyPr>
            <a:noAutofit/>
          </a:bodyPr>
          <a:lstStyle/>
          <a:p>
            <a:r>
              <a:rPr lang="en-US" dirty="0"/>
              <a:t>Rigging and Animation</a:t>
            </a:r>
          </a:p>
        </p:txBody>
      </p:sp>
      <p:graphicFrame>
        <p:nvGraphicFramePr>
          <p:cNvPr id="404491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4419600" y="3276600"/>
          <a:ext cx="2819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03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76600"/>
                        <a:ext cx="28194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ep 14"/>
          <p:cNvGrpSpPr/>
          <p:nvPr/>
        </p:nvGrpSpPr>
        <p:grpSpPr>
          <a:xfrm>
            <a:off x="2286000" y="2133600"/>
            <a:ext cx="2199700" cy="3871793"/>
            <a:chOff x="1371600" y="2123182"/>
            <a:chExt cx="2199700" cy="3871793"/>
          </a:xfrm>
        </p:grpSpPr>
        <p:sp>
          <p:nvSpPr>
            <p:cNvPr id="404487" name="Line 7"/>
            <p:cNvSpPr>
              <a:spLocks noChangeShapeType="1"/>
            </p:cNvSpPr>
            <p:nvPr/>
          </p:nvSpPr>
          <p:spPr bwMode="auto">
            <a:xfrm>
              <a:off x="2362200" y="3200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488" name="Line 8"/>
            <p:cNvSpPr>
              <a:spLocks noChangeShapeType="1"/>
            </p:cNvSpPr>
            <p:nvPr/>
          </p:nvSpPr>
          <p:spPr bwMode="auto">
            <a:xfrm>
              <a:off x="2362200" y="4800600"/>
              <a:ext cx="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1371600" y="2123182"/>
              <a:ext cx="2007281" cy="107721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/>
                <a:t>Animation</a:t>
              </a:r>
            </a:p>
            <a:p>
              <a:pPr algn="ctr"/>
              <a:r>
                <a:rPr lang="en-US" sz="3200" dirty="0"/>
                <a:t>System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1600200" y="3733800"/>
              <a:ext cx="1574470" cy="107721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/>
                <a:t>Rigging</a:t>
              </a:r>
            </a:p>
            <a:p>
              <a:pPr algn="ctr"/>
              <a:r>
                <a:rPr lang="en-US" sz="3200" dirty="0"/>
                <a:t>System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371600" y="5410200"/>
              <a:ext cx="1891865" cy="58477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/>
                <a:t>Renderer</a:t>
              </a: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438400" y="32766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pose</a:t>
              </a: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2514600" y="4953000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triangles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Do you know your team members for the project and presentation? Please fill in the Google forms sent by email (also in the first lecture slides).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you want to know the papers to review and what paper to present?</a:t>
            </a:r>
          </a:p>
          <a:p>
            <a:pPr lvl="1"/>
            <a:r>
              <a:rPr lang="en-US" dirty="0"/>
              <a:t>The set of 24 papers was shared on a </a:t>
            </a:r>
            <a:r>
              <a:rPr lang="en-US" dirty="0" err="1"/>
              <a:t>Gdrive</a:t>
            </a:r>
            <a:r>
              <a:rPr lang="en-US" dirty="0"/>
              <a:t> in the email sent. </a:t>
            </a:r>
          </a:p>
          <a:p>
            <a:pPr lvl="1"/>
            <a:r>
              <a:rPr lang="en-US" dirty="0"/>
              <a:t>Select 1 paper for presentation and fill in the form with names of your co-presenters</a:t>
            </a:r>
          </a:p>
          <a:p>
            <a:pPr lvl="1"/>
            <a:r>
              <a:rPr lang="en-US" dirty="0"/>
              <a:t>Select also 6 papers (individually) that you want to read as we go (no need to tell the teachers in advance). You need to submit the paper review 1 day before the day paper is presented.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Please fill in the forms for groups till 21</a:t>
            </a:r>
            <a:r>
              <a:rPr lang="en-US" baseline="30000" dirty="0"/>
              <a:t>st</a:t>
            </a:r>
            <a:r>
              <a:rPr lang="en-US" dirty="0"/>
              <a:t> Nov Tuesday 23:59</a:t>
            </a:r>
          </a:p>
          <a:p>
            <a:pPr lvl="1"/>
            <a:r>
              <a:rPr lang="en-US" dirty="0"/>
              <a:t>After this date, we will assign you to groups.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285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Pose Space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If a character has N DOFs, then a pose can be thought of as a point in N-dimensional pose space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An animation can be thought of as a point moving through pose space, or alternately as a fixed curve in pose space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‘One-shot’ animations are an open curve, while ‘loop’ animations form a closed loop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Generally, we think of an individual ‘animation’ as being a continuous curve, but there’s no strict reason why we couldn’t have discontinuities (cuts)</a:t>
            </a:r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1295400" y="2514600"/>
          <a:ext cx="33305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09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33305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275398"/>
              </p:ext>
            </p:extLst>
          </p:nvPr>
        </p:nvGraphicFramePr>
        <p:xfrm>
          <a:off x="1371600" y="3819707"/>
          <a:ext cx="14605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10" name="Equation" r:id="rId5" imgW="583920" imgH="215640" progId="Equation.3">
                  <p:embed/>
                </p:oleObj>
              </mc:Choice>
              <mc:Fallback>
                <p:oleObj name="Equation" r:id="rId5" imgW="5839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9707"/>
                        <a:ext cx="14605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Channels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If the entire animation is an N-dimensional curve in pose space, we can separate that into N 1-dimensional curves, one for each DOF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2400" dirty="0"/>
              <a:t>We call these ‘channels’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channel will refer to pre-recorded or pre-animated data for a DOF, and does not refer to the more general case of a DOF changing over time (which includes physics, procedural animation…)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1219200" y="2819400"/>
          <a:ext cx="1397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53" name="Equation" r:id="rId3" imgW="558720" imgH="228600" progId="Equation.3">
                  <p:embed/>
                </p:oleObj>
              </mc:Choice>
              <mc:Fallback>
                <p:oleObj name="Equation" r:id="rId3" imgW="558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13970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Channels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685800" y="2090738"/>
          <a:ext cx="7543800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75" r:id="rId3" imgW="2867960" imgH="1487992" progId="">
                  <p:embed/>
                </p:oleObj>
              </mc:Choice>
              <mc:Fallback>
                <p:oleObj r:id="rId3" imgW="2867960" imgH="148799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90738"/>
                        <a:ext cx="7543800" cy="390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of Channels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An animation can be stored as an array of channels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simple means of storing a channel is as an array of regularly spaced samples in time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Using this idea, one can store an animation as a 2D array of floats (</a:t>
            </a:r>
            <a:r>
              <a:rPr lang="en-US" sz="2800" dirty="0" err="1"/>
              <a:t>NumDOFs</a:t>
            </a:r>
            <a:r>
              <a:rPr lang="en-US" sz="2800" dirty="0"/>
              <a:t> x </a:t>
            </a:r>
            <a:r>
              <a:rPr lang="en-US" sz="2800" dirty="0" err="1"/>
              <a:t>NumFrames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However, if one wanted to use some other means of storing a channel, they could still store an animation as an array of channels, where each channel is responsible for storing data however it wants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of Poses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alternative way to store an animation is as an array of poses</a:t>
            </a:r>
          </a:p>
          <a:p>
            <a:endParaRPr lang="en-US" dirty="0"/>
          </a:p>
          <a:p>
            <a:r>
              <a:rPr lang="en-US" dirty="0"/>
              <a:t>This also forms a 2D array of floats (</a:t>
            </a:r>
            <a:r>
              <a:rPr lang="en-US" dirty="0" err="1"/>
              <a:t>NumFrames</a:t>
            </a:r>
            <a:r>
              <a:rPr lang="en-US" dirty="0"/>
              <a:t> x </a:t>
            </a:r>
            <a:r>
              <a:rPr lang="en-US" dirty="0" err="1"/>
              <a:t>NumDOFs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is better, poses or channels?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Poses vs. Channels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It depends on your requirements.</a:t>
            </a:r>
          </a:p>
          <a:p>
            <a:endParaRPr lang="en-US" dirty="0"/>
          </a:p>
          <a:p>
            <a:r>
              <a:rPr lang="en-US" dirty="0"/>
              <a:t>The bottom line:</a:t>
            </a:r>
          </a:p>
          <a:p>
            <a:pPr lvl="1"/>
            <a:r>
              <a:rPr lang="en-US" dirty="0"/>
              <a:t>Poses are faster</a:t>
            </a:r>
          </a:p>
          <a:p>
            <a:pPr lvl="1"/>
            <a:r>
              <a:rPr lang="en-US" dirty="0"/>
              <a:t>Channels are far more flexible and can potentially use less memory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Keyframe Channel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channel can be stored as a sequence of </a:t>
            </a:r>
            <a:r>
              <a:rPr lang="en-US" dirty="0" err="1"/>
              <a:t>keyframes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</a:t>
            </a:r>
            <a:r>
              <a:rPr lang="en-US" dirty="0" err="1"/>
              <a:t>keyframe</a:t>
            </a:r>
            <a:r>
              <a:rPr lang="en-US" dirty="0"/>
              <a:t> has a time and a value and usually some information describing the tangents at that location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curves of the individual </a:t>
            </a:r>
            <a:r>
              <a:rPr lang="en-US" i="1" dirty="0"/>
              <a:t>spans </a:t>
            </a:r>
            <a:r>
              <a:rPr lang="en-US" dirty="0"/>
              <a:t>between the keys are defined by 1-D interpolation (usually piecewise </a:t>
            </a:r>
            <a:r>
              <a:rPr lang="en-US" dirty="0" err="1"/>
              <a:t>Hermite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Keyframe Channel</a:t>
            </a:r>
          </a:p>
        </p:txBody>
      </p:sp>
      <p:sp>
        <p:nvSpPr>
          <p:cNvPr id="299012" name="Freeform 4"/>
          <p:cNvSpPr>
            <a:spLocks/>
          </p:cNvSpPr>
          <p:nvPr/>
        </p:nvSpPr>
        <p:spPr bwMode="auto">
          <a:xfrm>
            <a:off x="685800" y="2743200"/>
            <a:ext cx="4800600" cy="23368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480" y="96"/>
              </a:cxn>
              <a:cxn ang="0">
                <a:pos x="1056" y="1056"/>
              </a:cxn>
              <a:cxn ang="0">
                <a:pos x="1536" y="1152"/>
              </a:cxn>
              <a:cxn ang="0">
                <a:pos x="1872" y="1392"/>
              </a:cxn>
              <a:cxn ang="0">
                <a:pos x="2448" y="672"/>
              </a:cxn>
              <a:cxn ang="0">
                <a:pos x="3024" y="528"/>
              </a:cxn>
            </a:cxnLst>
            <a:rect l="0" t="0" r="r" b="b"/>
            <a:pathLst>
              <a:path w="3024" h="1472">
                <a:moveTo>
                  <a:pt x="0" y="480"/>
                </a:moveTo>
                <a:cubicBezTo>
                  <a:pt x="152" y="240"/>
                  <a:pt x="304" y="0"/>
                  <a:pt x="480" y="96"/>
                </a:cubicBezTo>
                <a:cubicBezTo>
                  <a:pt x="656" y="192"/>
                  <a:pt x="880" y="880"/>
                  <a:pt x="1056" y="1056"/>
                </a:cubicBezTo>
                <a:cubicBezTo>
                  <a:pt x="1232" y="1232"/>
                  <a:pt x="1400" y="1096"/>
                  <a:pt x="1536" y="1152"/>
                </a:cubicBezTo>
                <a:cubicBezTo>
                  <a:pt x="1672" y="1208"/>
                  <a:pt x="1720" y="1472"/>
                  <a:pt x="1872" y="1392"/>
                </a:cubicBezTo>
                <a:cubicBezTo>
                  <a:pt x="2024" y="1312"/>
                  <a:pt x="2256" y="816"/>
                  <a:pt x="2448" y="672"/>
                </a:cubicBezTo>
                <a:cubicBezTo>
                  <a:pt x="2640" y="528"/>
                  <a:pt x="2832" y="528"/>
                  <a:pt x="3024" y="52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13" name="Freeform 5"/>
          <p:cNvSpPr>
            <a:spLocks/>
          </p:cNvSpPr>
          <p:nvPr/>
        </p:nvSpPr>
        <p:spPr bwMode="auto">
          <a:xfrm>
            <a:off x="5486400" y="3581400"/>
            <a:ext cx="1447800" cy="120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672"/>
              </a:cxn>
              <a:cxn ang="0">
                <a:pos x="480" y="528"/>
              </a:cxn>
              <a:cxn ang="0">
                <a:pos x="912" y="672"/>
              </a:cxn>
            </a:cxnLst>
            <a:rect l="0" t="0" r="r" b="b"/>
            <a:pathLst>
              <a:path w="912" h="760">
                <a:moveTo>
                  <a:pt x="0" y="0"/>
                </a:moveTo>
                <a:cubicBezTo>
                  <a:pt x="8" y="292"/>
                  <a:pt x="16" y="584"/>
                  <a:pt x="96" y="672"/>
                </a:cubicBezTo>
                <a:cubicBezTo>
                  <a:pt x="176" y="760"/>
                  <a:pt x="344" y="528"/>
                  <a:pt x="480" y="528"/>
                </a:cubicBezTo>
                <a:cubicBezTo>
                  <a:pt x="616" y="528"/>
                  <a:pt x="764" y="600"/>
                  <a:pt x="912" y="67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14" name="Freeform 6"/>
          <p:cNvSpPr>
            <a:spLocks/>
          </p:cNvSpPr>
          <p:nvPr/>
        </p:nvSpPr>
        <p:spPr bwMode="auto">
          <a:xfrm>
            <a:off x="6934200" y="3644900"/>
            <a:ext cx="990600" cy="1003300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336" y="104"/>
              </a:cxn>
              <a:cxn ang="0">
                <a:pos x="624" y="8"/>
              </a:cxn>
            </a:cxnLst>
            <a:rect l="0" t="0" r="r" b="b"/>
            <a:pathLst>
              <a:path w="624" h="632">
                <a:moveTo>
                  <a:pt x="0" y="632"/>
                </a:moveTo>
                <a:cubicBezTo>
                  <a:pt x="116" y="420"/>
                  <a:pt x="232" y="208"/>
                  <a:pt x="336" y="104"/>
                </a:cubicBezTo>
                <a:cubicBezTo>
                  <a:pt x="440" y="0"/>
                  <a:pt x="532" y="4"/>
                  <a:pt x="624" y="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15" name="Line 7"/>
          <p:cNvSpPr>
            <a:spLocks noChangeShapeType="1"/>
          </p:cNvSpPr>
          <p:nvPr/>
        </p:nvSpPr>
        <p:spPr bwMode="auto">
          <a:xfrm>
            <a:off x="228600" y="43434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16" name="Line 8"/>
          <p:cNvSpPr>
            <a:spLocks noChangeShapeType="1"/>
          </p:cNvSpPr>
          <p:nvPr/>
        </p:nvSpPr>
        <p:spPr bwMode="auto">
          <a:xfrm>
            <a:off x="685800" y="22098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17" name="Line 9"/>
          <p:cNvSpPr>
            <a:spLocks noChangeShapeType="1"/>
          </p:cNvSpPr>
          <p:nvPr/>
        </p:nvSpPr>
        <p:spPr bwMode="auto">
          <a:xfrm flipV="1">
            <a:off x="685800" y="28194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18" name="Line 10"/>
          <p:cNvSpPr>
            <a:spLocks noChangeShapeType="1"/>
          </p:cNvSpPr>
          <p:nvPr/>
        </p:nvSpPr>
        <p:spPr bwMode="auto">
          <a:xfrm flipH="1" flipV="1">
            <a:off x="2057400" y="41910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19" name="Line 11"/>
          <p:cNvSpPr>
            <a:spLocks noChangeShapeType="1"/>
          </p:cNvSpPr>
          <p:nvPr/>
        </p:nvSpPr>
        <p:spPr bwMode="auto">
          <a:xfrm>
            <a:off x="2438400" y="4495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0" name="Line 12"/>
          <p:cNvSpPr>
            <a:spLocks noChangeShapeType="1"/>
          </p:cNvSpPr>
          <p:nvPr/>
        </p:nvSpPr>
        <p:spPr bwMode="auto">
          <a:xfrm flipH="1" flipV="1">
            <a:off x="2667000" y="44196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1" name="Line 13"/>
          <p:cNvSpPr>
            <a:spLocks noChangeShapeType="1"/>
          </p:cNvSpPr>
          <p:nvPr/>
        </p:nvSpPr>
        <p:spPr bwMode="auto">
          <a:xfrm>
            <a:off x="3124200" y="4572000"/>
            <a:ext cx="381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2" name="Line 14"/>
          <p:cNvSpPr>
            <a:spLocks noChangeShapeType="1"/>
          </p:cNvSpPr>
          <p:nvPr/>
        </p:nvSpPr>
        <p:spPr bwMode="auto">
          <a:xfrm flipH="1">
            <a:off x="3048000" y="4953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3" name="Line 15"/>
          <p:cNvSpPr>
            <a:spLocks noChangeShapeType="1"/>
          </p:cNvSpPr>
          <p:nvPr/>
        </p:nvSpPr>
        <p:spPr bwMode="auto">
          <a:xfrm>
            <a:off x="3581400" y="4953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4" name="Line 16"/>
          <p:cNvSpPr>
            <a:spLocks noChangeShapeType="1"/>
          </p:cNvSpPr>
          <p:nvPr/>
        </p:nvSpPr>
        <p:spPr bwMode="auto">
          <a:xfrm flipH="1">
            <a:off x="4876800" y="3581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5" name="Line 17"/>
          <p:cNvSpPr>
            <a:spLocks noChangeShapeType="1"/>
          </p:cNvSpPr>
          <p:nvPr/>
        </p:nvSpPr>
        <p:spPr bwMode="auto">
          <a:xfrm>
            <a:off x="5486400" y="3581400"/>
            <a:ext cx="76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6" name="Line 18"/>
          <p:cNvSpPr>
            <a:spLocks noChangeShapeType="1"/>
          </p:cNvSpPr>
          <p:nvPr/>
        </p:nvSpPr>
        <p:spPr bwMode="auto">
          <a:xfrm flipV="1">
            <a:off x="6934200" y="41148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7" name="Line 19"/>
          <p:cNvSpPr>
            <a:spLocks noChangeShapeType="1"/>
          </p:cNvSpPr>
          <p:nvPr/>
        </p:nvSpPr>
        <p:spPr bwMode="auto">
          <a:xfrm flipH="1" flipV="1">
            <a:off x="6553200" y="44196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8" name="Line 20"/>
          <p:cNvSpPr>
            <a:spLocks noChangeShapeType="1"/>
          </p:cNvSpPr>
          <p:nvPr/>
        </p:nvSpPr>
        <p:spPr bwMode="auto">
          <a:xfrm flipH="1">
            <a:off x="7467600" y="3657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99029" name="Text Box 21"/>
          <p:cNvSpPr txBox="1">
            <a:spLocks noChangeArrowheads="1"/>
          </p:cNvSpPr>
          <p:nvPr/>
        </p:nvSpPr>
        <p:spPr bwMode="auto">
          <a:xfrm>
            <a:off x="5334000" y="3244850"/>
            <a:ext cx="34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299030" name="Text Box 22"/>
          <p:cNvSpPr txBox="1">
            <a:spLocks noChangeArrowheads="1"/>
          </p:cNvSpPr>
          <p:nvPr/>
        </p:nvSpPr>
        <p:spPr bwMode="auto">
          <a:xfrm>
            <a:off x="6781800" y="4343400"/>
            <a:ext cx="34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299031" name="Text Box 23"/>
          <p:cNvSpPr txBox="1">
            <a:spLocks noChangeArrowheads="1"/>
          </p:cNvSpPr>
          <p:nvPr/>
        </p:nvSpPr>
        <p:spPr bwMode="auto">
          <a:xfrm>
            <a:off x="7772400" y="3352800"/>
            <a:ext cx="34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299032" name="Text Box 24"/>
          <p:cNvSpPr txBox="1">
            <a:spLocks noChangeArrowheads="1"/>
          </p:cNvSpPr>
          <p:nvPr/>
        </p:nvSpPr>
        <p:spPr bwMode="auto">
          <a:xfrm>
            <a:off x="3389313" y="4648200"/>
            <a:ext cx="344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299033" name="Text Box 25"/>
          <p:cNvSpPr txBox="1">
            <a:spLocks noChangeArrowheads="1"/>
          </p:cNvSpPr>
          <p:nvPr/>
        </p:nvSpPr>
        <p:spPr bwMode="auto">
          <a:xfrm>
            <a:off x="2286000" y="4159250"/>
            <a:ext cx="34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299034" name="Text Box 26"/>
          <p:cNvSpPr txBox="1">
            <a:spLocks noChangeArrowheads="1"/>
          </p:cNvSpPr>
          <p:nvPr/>
        </p:nvSpPr>
        <p:spPr bwMode="auto">
          <a:xfrm>
            <a:off x="2932113" y="4235450"/>
            <a:ext cx="344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  <p:sp>
        <p:nvSpPr>
          <p:cNvPr id="299035" name="Text Box 27"/>
          <p:cNvSpPr txBox="1">
            <a:spLocks noChangeArrowheads="1"/>
          </p:cNvSpPr>
          <p:nvPr/>
        </p:nvSpPr>
        <p:spPr bwMode="auto">
          <a:xfrm>
            <a:off x="493713" y="3200400"/>
            <a:ext cx="344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Keyframe</a:t>
            </a:r>
          </a:p>
        </p:txBody>
      </p:sp>
      <p:sp>
        <p:nvSpPr>
          <p:cNvPr id="300037" name="Freeform 1029"/>
          <p:cNvSpPr>
            <a:spLocks/>
          </p:cNvSpPr>
          <p:nvPr/>
        </p:nvSpPr>
        <p:spPr bwMode="auto">
          <a:xfrm>
            <a:off x="4419600" y="2946400"/>
            <a:ext cx="3962400" cy="939800"/>
          </a:xfrm>
          <a:custGeom>
            <a:avLst/>
            <a:gdLst/>
            <a:ahLst/>
            <a:cxnLst>
              <a:cxn ang="0">
                <a:pos x="0" y="592"/>
              </a:cxn>
              <a:cxn ang="0">
                <a:pos x="864" y="64"/>
              </a:cxn>
              <a:cxn ang="0">
                <a:pos x="2496" y="208"/>
              </a:cxn>
            </a:cxnLst>
            <a:rect l="0" t="0" r="r" b="b"/>
            <a:pathLst>
              <a:path w="2496" h="592">
                <a:moveTo>
                  <a:pt x="0" y="592"/>
                </a:moveTo>
                <a:cubicBezTo>
                  <a:pt x="224" y="360"/>
                  <a:pt x="448" y="128"/>
                  <a:pt x="864" y="64"/>
                </a:cubicBezTo>
                <a:cubicBezTo>
                  <a:pt x="1280" y="0"/>
                  <a:pt x="1888" y="104"/>
                  <a:pt x="2496" y="20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0038" name="Line 1030"/>
          <p:cNvSpPr>
            <a:spLocks noChangeShapeType="1"/>
          </p:cNvSpPr>
          <p:nvPr/>
        </p:nvSpPr>
        <p:spPr bwMode="auto">
          <a:xfrm flipV="1">
            <a:off x="4419600" y="2438400"/>
            <a:ext cx="1371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0039" name="Line 1031"/>
          <p:cNvSpPr>
            <a:spLocks noChangeShapeType="1"/>
          </p:cNvSpPr>
          <p:nvPr/>
        </p:nvSpPr>
        <p:spPr bwMode="auto">
          <a:xfrm flipH="1" flipV="1">
            <a:off x="2667000" y="2971800"/>
            <a:ext cx="1752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0040" name="Freeform 1032"/>
          <p:cNvSpPr>
            <a:spLocks/>
          </p:cNvSpPr>
          <p:nvPr/>
        </p:nvSpPr>
        <p:spPr bwMode="auto">
          <a:xfrm>
            <a:off x="228600" y="3467100"/>
            <a:ext cx="4191000" cy="1765300"/>
          </a:xfrm>
          <a:custGeom>
            <a:avLst/>
            <a:gdLst/>
            <a:ahLst/>
            <a:cxnLst>
              <a:cxn ang="0">
                <a:pos x="0" y="888"/>
              </a:cxn>
              <a:cxn ang="0">
                <a:pos x="1008" y="984"/>
              </a:cxn>
              <a:cxn ang="0">
                <a:pos x="1680" y="120"/>
              </a:cxn>
              <a:cxn ang="0">
                <a:pos x="2640" y="264"/>
              </a:cxn>
            </a:cxnLst>
            <a:rect l="0" t="0" r="r" b="b"/>
            <a:pathLst>
              <a:path w="2640" h="1112">
                <a:moveTo>
                  <a:pt x="0" y="888"/>
                </a:moveTo>
                <a:cubicBezTo>
                  <a:pt x="364" y="1000"/>
                  <a:pt x="728" y="1112"/>
                  <a:pt x="1008" y="984"/>
                </a:cubicBezTo>
                <a:cubicBezTo>
                  <a:pt x="1288" y="856"/>
                  <a:pt x="1408" y="240"/>
                  <a:pt x="1680" y="120"/>
                </a:cubicBezTo>
                <a:cubicBezTo>
                  <a:pt x="1952" y="0"/>
                  <a:pt x="2296" y="132"/>
                  <a:pt x="2640" y="26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0041" name="Line 1033"/>
          <p:cNvSpPr>
            <a:spLocks noChangeShapeType="1"/>
          </p:cNvSpPr>
          <p:nvPr/>
        </p:nvSpPr>
        <p:spPr bwMode="auto">
          <a:xfrm>
            <a:off x="228600" y="54864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0042" name="Line 1034"/>
          <p:cNvSpPr>
            <a:spLocks noChangeShapeType="1"/>
          </p:cNvSpPr>
          <p:nvPr/>
        </p:nvSpPr>
        <p:spPr bwMode="auto">
          <a:xfrm>
            <a:off x="1447800" y="1981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0043" name="Text Box 1035"/>
          <p:cNvSpPr txBox="1">
            <a:spLocks noChangeArrowheads="1"/>
          </p:cNvSpPr>
          <p:nvPr/>
        </p:nvSpPr>
        <p:spPr bwMode="auto">
          <a:xfrm>
            <a:off x="3717925" y="5680075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300044" name="Text Box 1036"/>
          <p:cNvSpPr txBox="1">
            <a:spLocks noChangeArrowheads="1"/>
          </p:cNvSpPr>
          <p:nvPr/>
        </p:nvSpPr>
        <p:spPr bwMode="auto">
          <a:xfrm>
            <a:off x="457200" y="327660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Value</a:t>
            </a:r>
          </a:p>
        </p:txBody>
      </p:sp>
      <p:sp>
        <p:nvSpPr>
          <p:cNvPr id="300045" name="Text Box 1037"/>
          <p:cNvSpPr txBox="1">
            <a:spLocks noChangeArrowheads="1"/>
          </p:cNvSpPr>
          <p:nvPr/>
        </p:nvSpPr>
        <p:spPr bwMode="auto">
          <a:xfrm>
            <a:off x="2362200" y="23622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Tangent In</a:t>
            </a:r>
          </a:p>
        </p:txBody>
      </p:sp>
      <p:sp>
        <p:nvSpPr>
          <p:cNvPr id="300046" name="Text Box 1038"/>
          <p:cNvSpPr txBox="1">
            <a:spLocks noChangeArrowheads="1"/>
          </p:cNvSpPr>
          <p:nvPr/>
        </p:nvSpPr>
        <p:spPr bwMode="auto">
          <a:xfrm>
            <a:off x="5410200" y="1828800"/>
            <a:ext cx="171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Tangent Out</a:t>
            </a:r>
          </a:p>
        </p:txBody>
      </p:sp>
      <p:sp>
        <p:nvSpPr>
          <p:cNvPr id="300047" name="Text Box 1039"/>
          <p:cNvSpPr txBox="1">
            <a:spLocks noChangeArrowheads="1"/>
          </p:cNvSpPr>
          <p:nvPr/>
        </p:nvSpPr>
        <p:spPr bwMode="auto">
          <a:xfrm>
            <a:off x="3810000" y="3962400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Keyframe (time,value)</a:t>
            </a:r>
          </a:p>
        </p:txBody>
      </p:sp>
      <p:sp>
        <p:nvSpPr>
          <p:cNvPr id="300048" name="Text Box 1040"/>
          <p:cNvSpPr txBox="1">
            <a:spLocks noChangeArrowheads="1"/>
          </p:cNvSpPr>
          <p:nvPr/>
        </p:nvSpPr>
        <p:spPr bwMode="auto">
          <a:xfrm>
            <a:off x="4267200" y="3549650"/>
            <a:ext cx="34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cs typeface="Times New Roman" pitchFamily="18" charset="0"/>
              </a:rPr>
              <a:t>•</a:t>
            </a:r>
            <a:endParaRPr lang="en-US" sz="36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Use Keyframes?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Good user interface for adjusting curves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Gives the user control over the value of the DOF and the velocity of the DOF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Define a perfectly smooth function (if desired)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Can offer good compression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Video games may consider keyframes for compression purposes, even though they have a performance cost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r>
              <a:rPr lang="en-US" sz="2800" dirty="0"/>
              <a:t>Keyframed channels form the foundation for animating properties (DOFs) in many commercial animation systems</a:t>
            </a:r>
          </a:p>
          <a:p>
            <a:endParaRPr lang="en-US" sz="2800" dirty="0"/>
          </a:p>
          <a:p>
            <a:r>
              <a:rPr lang="en-US" sz="2800" dirty="0"/>
              <a:t>Different systems use different variations on the exact math but most are based on some sort of cubic Hermite curves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Cubic Curves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3709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Keyframe Data Structure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class </a:t>
            </a:r>
            <a:r>
              <a:rPr lang="en-US" altLang="en-US" sz="2400" dirty="0" err="1"/>
              <a:t>Keyframe</a:t>
            </a:r>
            <a:r>
              <a:rPr lang="en-US" altLang="en-US" sz="2400" dirty="0"/>
              <a:t> {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float Time;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float Value;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float </a:t>
            </a:r>
            <a:r>
              <a:rPr lang="en-US" altLang="en-US" sz="2400" dirty="0" err="1"/>
              <a:t>TangentIn,TangentOut</a:t>
            </a:r>
            <a:r>
              <a:rPr lang="en-US" altLang="en-US" sz="2400" dirty="0"/>
              <a:t>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char </a:t>
            </a:r>
            <a:r>
              <a:rPr lang="en-US" altLang="en-US" sz="2400" dirty="0" err="1"/>
              <a:t>RuleIn,RuleOut</a:t>
            </a:r>
            <a:r>
              <a:rPr lang="en-US" altLang="en-US" sz="2400" dirty="0"/>
              <a:t>;	// Tangent rules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float A,B,C,D;		// Cubic coefficients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}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58097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685800"/>
            <a:ext cx="8637587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Tangent Rules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Rather than store explicit numbers for tangents, it is often more convenient to store a ‘rule’ and </a:t>
            </a:r>
            <a:r>
              <a:rPr lang="en-US" sz="2400" dirty="0" err="1"/>
              <a:t>recompute</a:t>
            </a:r>
            <a:r>
              <a:rPr lang="en-US" sz="2400" dirty="0"/>
              <a:t> the actual tangent as necessary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Usually, separate rules are stored for the incoming and outgoing tangents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Common rules for </a:t>
            </a:r>
            <a:r>
              <a:rPr lang="en-US" sz="2400" dirty="0" err="1"/>
              <a:t>Hermite</a:t>
            </a:r>
            <a:r>
              <a:rPr lang="en-US" sz="2400" dirty="0"/>
              <a:t> tangents include: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Flat	(tangent = 0)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Linear	(tangent points to next/last key)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Smooth	(automatically adjust tangent for smooth results)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Fixed	(user can arbitrarily specify a value)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Remember that the tangent equals the rate of change of the DOF (or the velocity)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Note: ‘v’ for tangents (velocity)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Smooth Tangents</a:t>
            </a:r>
          </a:p>
        </p:txBody>
      </p:sp>
      <p:sp>
        <p:nvSpPr>
          <p:cNvPr id="386051" name="Line 3"/>
          <p:cNvSpPr>
            <a:spLocks noChangeShapeType="1"/>
          </p:cNvSpPr>
          <p:nvPr/>
        </p:nvSpPr>
        <p:spPr bwMode="auto">
          <a:xfrm>
            <a:off x="4038600" y="46482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3886200" y="4357688"/>
            <a:ext cx="307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  <a:endParaRPr lang="en-US" sz="2800"/>
          </a:p>
        </p:txBody>
      </p:sp>
      <p:sp>
        <p:nvSpPr>
          <p:cNvPr id="386053" name="Line 5"/>
          <p:cNvSpPr>
            <a:spLocks noChangeShapeType="1"/>
          </p:cNvSpPr>
          <p:nvPr/>
        </p:nvSpPr>
        <p:spPr bwMode="auto">
          <a:xfrm>
            <a:off x="1828800" y="2819400"/>
            <a:ext cx="4114800" cy="1981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Dot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3124200" y="4724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(p</a:t>
            </a:r>
            <a:r>
              <a:rPr lang="en-US" sz="3200" baseline="-25000"/>
              <a:t>1</a:t>
            </a:r>
            <a:r>
              <a:rPr lang="en-US" sz="3200"/>
              <a:t>,t</a:t>
            </a:r>
            <a:r>
              <a:rPr lang="en-US" sz="3200" baseline="-25000"/>
              <a:t>1</a:t>
            </a:r>
            <a:r>
              <a:rPr lang="en-US" sz="3200"/>
              <a:t>)</a:t>
            </a:r>
            <a:endParaRPr lang="en-US" sz="3200" baseline="-25000"/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4495800" y="4876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v</a:t>
            </a:r>
            <a:r>
              <a:rPr lang="en-US" sz="3200" baseline="-25000"/>
              <a:t>1</a:t>
            </a:r>
            <a:r>
              <a:rPr lang="en-US" sz="3200" baseline="30000"/>
              <a:t>out</a:t>
            </a:r>
            <a:endParaRPr lang="en-US" sz="3200" baseline="-25000"/>
          </a:p>
        </p:txBody>
      </p:sp>
      <p:sp>
        <p:nvSpPr>
          <p:cNvPr id="386056" name="Text Box 8"/>
          <p:cNvSpPr txBox="1">
            <a:spLocks noChangeArrowheads="1"/>
          </p:cNvSpPr>
          <p:nvPr/>
        </p:nvSpPr>
        <p:spPr bwMode="auto">
          <a:xfrm>
            <a:off x="2667000" y="38862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v</a:t>
            </a:r>
            <a:r>
              <a:rPr lang="en-US" sz="3200" baseline="-25000"/>
              <a:t>1</a:t>
            </a:r>
            <a:r>
              <a:rPr lang="en-US" sz="3200" baseline="30000"/>
              <a:t>in</a:t>
            </a:r>
            <a:endParaRPr lang="en-US" sz="3200" baseline="-25000"/>
          </a:p>
        </p:txBody>
      </p:sp>
      <p:graphicFrame>
        <p:nvGraphicFramePr>
          <p:cNvPr id="386057" name="Object 9"/>
          <p:cNvGraphicFramePr>
            <a:graphicFrameLocks noChangeAspect="1"/>
          </p:cNvGraphicFramePr>
          <p:nvPr/>
        </p:nvGraphicFramePr>
        <p:xfrm>
          <a:off x="3733800" y="1828800"/>
          <a:ext cx="35941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0" name="Equation" r:id="rId4" imgW="1193760" imgH="431640" progId="Equation.3">
                  <p:embed/>
                </p:oleObj>
              </mc:Choice>
              <mc:Fallback>
                <p:oleObj name="Equation" r:id="rId4" imgW="1193760" imgH="431640" progId="Equation.3">
                  <p:embed/>
                  <p:pic>
                    <p:nvPicPr>
                      <p:cNvPr id="386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828800"/>
                        <a:ext cx="359410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8" name="Freeform 10"/>
          <p:cNvSpPr>
            <a:spLocks/>
          </p:cNvSpPr>
          <p:nvPr/>
        </p:nvSpPr>
        <p:spPr bwMode="auto">
          <a:xfrm>
            <a:off x="762000" y="2667000"/>
            <a:ext cx="6400800" cy="3022600"/>
          </a:xfrm>
          <a:custGeom>
            <a:avLst/>
            <a:gdLst/>
            <a:ahLst/>
            <a:cxnLst>
              <a:cxn ang="0">
                <a:pos x="0" y="752"/>
              </a:cxn>
              <a:cxn ang="0">
                <a:pos x="816" y="80"/>
              </a:cxn>
              <a:cxn ang="0">
                <a:pos x="2064" y="1232"/>
              </a:cxn>
              <a:cxn ang="0">
                <a:pos x="3216" y="1328"/>
              </a:cxn>
              <a:cxn ang="0">
                <a:pos x="4032" y="1904"/>
              </a:cxn>
            </a:cxnLst>
            <a:rect l="0" t="0" r="r" b="b"/>
            <a:pathLst>
              <a:path w="4032" h="1904">
                <a:moveTo>
                  <a:pt x="0" y="752"/>
                </a:moveTo>
                <a:cubicBezTo>
                  <a:pt x="236" y="376"/>
                  <a:pt x="472" y="0"/>
                  <a:pt x="816" y="80"/>
                </a:cubicBezTo>
                <a:cubicBezTo>
                  <a:pt x="1160" y="160"/>
                  <a:pt x="1664" y="1024"/>
                  <a:pt x="2064" y="1232"/>
                </a:cubicBezTo>
                <a:cubicBezTo>
                  <a:pt x="2464" y="1440"/>
                  <a:pt x="2888" y="1216"/>
                  <a:pt x="3216" y="1328"/>
                </a:cubicBezTo>
                <a:cubicBezTo>
                  <a:pt x="3544" y="1440"/>
                  <a:pt x="3788" y="1672"/>
                  <a:pt x="4032" y="190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59" name="Line 11"/>
          <p:cNvSpPr>
            <a:spLocks noChangeShapeType="1"/>
          </p:cNvSpPr>
          <p:nvPr/>
        </p:nvSpPr>
        <p:spPr bwMode="auto">
          <a:xfrm flipH="1" flipV="1">
            <a:off x="3352800" y="4343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60" name="Line 12"/>
          <p:cNvSpPr>
            <a:spLocks noChangeShapeType="1"/>
          </p:cNvSpPr>
          <p:nvPr/>
        </p:nvSpPr>
        <p:spPr bwMode="auto">
          <a:xfrm>
            <a:off x="5943600" y="4786313"/>
            <a:ext cx="762000" cy="16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5791200" y="4495800"/>
            <a:ext cx="30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  <a:endParaRPr lang="en-US" sz="2800"/>
          </a:p>
        </p:txBody>
      </p:sp>
      <p:sp>
        <p:nvSpPr>
          <p:cNvPr id="386062" name="Line 14"/>
          <p:cNvSpPr>
            <a:spLocks noChangeShapeType="1"/>
          </p:cNvSpPr>
          <p:nvPr/>
        </p:nvSpPr>
        <p:spPr bwMode="auto">
          <a:xfrm flipH="1" flipV="1">
            <a:off x="5257800" y="4648200"/>
            <a:ext cx="68580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63" name="Line 15"/>
          <p:cNvSpPr>
            <a:spLocks noChangeShapeType="1"/>
          </p:cNvSpPr>
          <p:nvPr/>
        </p:nvSpPr>
        <p:spPr bwMode="auto">
          <a:xfrm flipV="1">
            <a:off x="1828800" y="2667000"/>
            <a:ext cx="83820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64" name="Text Box 16"/>
          <p:cNvSpPr txBox="1">
            <a:spLocks noChangeArrowheads="1"/>
          </p:cNvSpPr>
          <p:nvPr/>
        </p:nvSpPr>
        <p:spPr bwMode="auto">
          <a:xfrm>
            <a:off x="1673225" y="2528888"/>
            <a:ext cx="307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  <a:endParaRPr lang="en-US" sz="2800"/>
          </a:p>
        </p:txBody>
      </p:sp>
      <p:sp>
        <p:nvSpPr>
          <p:cNvPr id="386065" name="Line 17"/>
          <p:cNvSpPr>
            <a:spLocks noChangeShapeType="1"/>
          </p:cNvSpPr>
          <p:nvPr/>
        </p:nvSpPr>
        <p:spPr bwMode="auto">
          <a:xfrm flipH="1">
            <a:off x="1066800" y="2805113"/>
            <a:ext cx="762000" cy="166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66" name="Text Box 18"/>
          <p:cNvSpPr txBox="1">
            <a:spLocks noChangeArrowheads="1"/>
          </p:cNvSpPr>
          <p:nvPr/>
        </p:nvSpPr>
        <p:spPr bwMode="auto">
          <a:xfrm>
            <a:off x="5334000" y="4038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(p</a:t>
            </a:r>
            <a:r>
              <a:rPr lang="en-US" sz="2800" baseline="-25000"/>
              <a:t>2</a:t>
            </a:r>
            <a:r>
              <a:rPr lang="en-US" sz="2800"/>
              <a:t>,t</a:t>
            </a:r>
            <a:r>
              <a:rPr lang="en-US" sz="2800" baseline="-25000"/>
              <a:t>2</a:t>
            </a:r>
            <a:r>
              <a:rPr lang="en-US" sz="2800"/>
              <a:t>)</a:t>
            </a:r>
            <a:endParaRPr lang="en-US" sz="2800" baseline="-25000"/>
          </a:p>
        </p:txBody>
      </p:sp>
      <p:sp>
        <p:nvSpPr>
          <p:cNvPr id="386067" name="Text Box 19"/>
          <p:cNvSpPr txBox="1">
            <a:spLocks noChangeArrowheads="1"/>
          </p:cNvSpPr>
          <p:nvPr/>
        </p:nvSpPr>
        <p:spPr bwMode="auto">
          <a:xfrm>
            <a:off x="762000" y="2057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(p</a:t>
            </a:r>
            <a:r>
              <a:rPr lang="en-US" sz="2800" baseline="-25000"/>
              <a:t>0</a:t>
            </a:r>
            <a:r>
              <a:rPr lang="en-US" sz="2800"/>
              <a:t>,t</a:t>
            </a:r>
            <a:r>
              <a:rPr lang="en-US" sz="2800" baseline="-25000"/>
              <a:t>0</a:t>
            </a:r>
            <a:r>
              <a:rPr lang="en-US" sz="2800"/>
              <a:t>)</a:t>
            </a:r>
            <a:endParaRPr lang="en-US" sz="2800" baseline="-25000"/>
          </a:p>
        </p:txBody>
      </p:sp>
      <p:sp>
        <p:nvSpPr>
          <p:cNvPr id="386069" name="Line 21"/>
          <p:cNvSpPr>
            <a:spLocks noChangeShapeType="1"/>
          </p:cNvSpPr>
          <p:nvPr/>
        </p:nvSpPr>
        <p:spPr bwMode="auto">
          <a:xfrm>
            <a:off x="533400" y="2514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86070" name="Line 22"/>
          <p:cNvSpPr>
            <a:spLocks noChangeShapeType="1"/>
          </p:cNvSpPr>
          <p:nvPr/>
        </p:nvSpPr>
        <p:spPr bwMode="auto">
          <a:xfrm>
            <a:off x="152400" y="3657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Channel::Precompute()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nl-NL" sz="2800" dirty="0"/>
              <a:t>The two main computations a </a:t>
            </a:r>
            <a:r>
              <a:rPr lang="en-US" altLang="nl-NL" sz="2800" dirty="0" err="1"/>
              <a:t>keyframe</a:t>
            </a:r>
            <a:r>
              <a:rPr lang="en-US" altLang="nl-NL" sz="2800" dirty="0"/>
              <a:t> channel needs to perform are: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/>
              <a:t>Compute tangents from rules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/>
              <a:t>Compute cubic coefficients from tangents &amp; other data</a:t>
            </a:r>
          </a:p>
          <a:p>
            <a:pPr lvl="1">
              <a:lnSpc>
                <a:spcPct val="90000"/>
              </a:lnSpc>
            </a:pPr>
            <a:endParaRPr lang="en-US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9284945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Cubic Coefficients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Keyframes</a:t>
            </a:r>
            <a:r>
              <a:rPr lang="en-US" sz="2800" dirty="0"/>
              <a:t> are stored in order of their time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Between every two successive </a:t>
            </a:r>
            <a:r>
              <a:rPr lang="en-US" sz="2800" dirty="0" err="1"/>
              <a:t>keyframes</a:t>
            </a:r>
            <a:r>
              <a:rPr lang="en-US" sz="2800" dirty="0"/>
              <a:t> is a </a:t>
            </a:r>
            <a:r>
              <a:rPr lang="en-US" sz="2800" i="1" dirty="0"/>
              <a:t>span</a:t>
            </a:r>
            <a:r>
              <a:rPr lang="en-US" sz="2800" dirty="0"/>
              <a:t> of a cubic curve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span is defined by the value of the two </a:t>
            </a:r>
            <a:r>
              <a:rPr lang="en-US" sz="2800" dirty="0" err="1"/>
              <a:t>keyframes</a:t>
            </a:r>
            <a:r>
              <a:rPr lang="en-US" sz="2800" dirty="0"/>
              <a:t> and the outgoing tangent of the first and incoming tangent of the second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Those 4 values are multiplied by the </a:t>
            </a:r>
            <a:r>
              <a:rPr lang="en-US" sz="2800" dirty="0" err="1"/>
              <a:t>Hermite</a:t>
            </a:r>
            <a:r>
              <a:rPr lang="en-US" sz="2800" dirty="0"/>
              <a:t> basis matrix and converted to cubic coefficients for the span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For simplicity, the coefficients can be stored in the first </a:t>
            </a:r>
            <a:r>
              <a:rPr lang="en-US" sz="2800" dirty="0" err="1"/>
              <a:t>keyframe</a:t>
            </a:r>
            <a:r>
              <a:rPr lang="en-US" sz="2800" dirty="0"/>
              <a:t> for each span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Hermite Curve (1D)</a:t>
            </a:r>
          </a:p>
        </p:txBody>
      </p:sp>
      <p:sp>
        <p:nvSpPr>
          <p:cNvPr id="438275" name="Freeform 3"/>
          <p:cNvSpPr>
            <a:spLocks/>
          </p:cNvSpPr>
          <p:nvPr/>
        </p:nvSpPr>
        <p:spPr bwMode="auto">
          <a:xfrm>
            <a:off x="1235075" y="3530600"/>
            <a:ext cx="4708525" cy="1387475"/>
          </a:xfrm>
          <a:custGeom>
            <a:avLst/>
            <a:gdLst>
              <a:gd name="T0" fmla="*/ 0 w 2966"/>
              <a:gd name="T1" fmla="*/ 431 h 874"/>
              <a:gd name="T2" fmla="*/ 1067 w 2966"/>
              <a:gd name="T3" fmla="*/ 70 h 874"/>
              <a:gd name="T4" fmla="*/ 2198 w 2966"/>
              <a:gd name="T5" fmla="*/ 848 h 874"/>
              <a:gd name="T6" fmla="*/ 2966 w 2966"/>
              <a:gd name="T7" fmla="*/ 224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6" h="874">
                <a:moveTo>
                  <a:pt x="0" y="431"/>
                </a:moveTo>
                <a:cubicBezTo>
                  <a:pt x="178" y="369"/>
                  <a:pt x="701" y="0"/>
                  <a:pt x="1067" y="70"/>
                </a:cubicBezTo>
                <a:cubicBezTo>
                  <a:pt x="1433" y="140"/>
                  <a:pt x="1882" y="822"/>
                  <a:pt x="2198" y="848"/>
                </a:cubicBezTo>
                <a:cubicBezTo>
                  <a:pt x="2514" y="874"/>
                  <a:pt x="2786" y="556"/>
                  <a:pt x="2966" y="22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38276" name="Freeform 4"/>
          <p:cNvSpPr>
            <a:spLocks/>
          </p:cNvSpPr>
          <p:nvPr/>
        </p:nvSpPr>
        <p:spPr bwMode="auto">
          <a:xfrm>
            <a:off x="1222375" y="3325813"/>
            <a:ext cx="1852613" cy="889000"/>
          </a:xfrm>
          <a:custGeom>
            <a:avLst/>
            <a:gdLst>
              <a:gd name="T0" fmla="*/ 0 w 1167"/>
              <a:gd name="T1" fmla="*/ 560 h 560"/>
              <a:gd name="T2" fmla="*/ 1167 w 1167"/>
              <a:gd name="T3" fmla="*/ 0 h 5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67" h="560">
                <a:moveTo>
                  <a:pt x="0" y="560"/>
                </a:moveTo>
                <a:lnTo>
                  <a:pt x="1167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38277" name="Line 5"/>
          <p:cNvSpPr>
            <a:spLocks noChangeShapeType="1"/>
          </p:cNvSpPr>
          <p:nvPr/>
        </p:nvSpPr>
        <p:spPr bwMode="auto">
          <a:xfrm flipV="1">
            <a:off x="5943600" y="2209800"/>
            <a:ext cx="762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1003300" y="39243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>
                <a:cs typeface="Times New Roman" panose="02020603050405020304" pitchFamily="18" charset="0"/>
              </a:rPr>
              <a:t>•</a:t>
            </a:r>
            <a:endParaRPr lang="en-US" altLang="nl-NL" sz="3600"/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5791200" y="35052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>
                <a:cs typeface="Times New Roman" panose="02020603050405020304" pitchFamily="18" charset="0"/>
              </a:rPr>
              <a:t>•</a:t>
            </a:r>
            <a:endParaRPr lang="en-US" altLang="nl-NL" sz="3600"/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6553200" y="2286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 i="1">
                <a:cs typeface="Times New Roman" panose="02020603050405020304" pitchFamily="18" charset="0"/>
              </a:rPr>
              <a:t>v</a:t>
            </a:r>
            <a:r>
              <a:rPr lang="en-US" altLang="nl-NL" sz="3600" baseline="-25000">
                <a:cs typeface="Times New Roman" panose="02020603050405020304" pitchFamily="18" charset="0"/>
              </a:rPr>
              <a:t>1</a:t>
            </a:r>
            <a:endParaRPr lang="en-US" altLang="nl-NL" sz="3600" baseline="-25000"/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6019800" y="37338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 i="1">
                <a:cs typeface="Times New Roman" panose="02020603050405020304" pitchFamily="18" charset="0"/>
              </a:rPr>
              <a:t>p</a:t>
            </a:r>
            <a:r>
              <a:rPr lang="en-US" altLang="nl-NL" sz="3600" baseline="-25000">
                <a:cs typeface="Times New Roman" panose="02020603050405020304" pitchFamily="18" charset="0"/>
              </a:rPr>
              <a:t>1</a:t>
            </a:r>
            <a:endParaRPr lang="en-US" altLang="nl-NL" sz="3600" baseline="-25000"/>
          </a:p>
        </p:txBody>
      </p:sp>
      <p:sp>
        <p:nvSpPr>
          <p:cNvPr id="438282" name="Text Box 10"/>
          <p:cNvSpPr txBox="1">
            <a:spLocks noChangeArrowheads="1"/>
          </p:cNvSpPr>
          <p:nvPr/>
        </p:nvSpPr>
        <p:spPr bwMode="auto">
          <a:xfrm>
            <a:off x="1231900" y="41529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 i="1">
                <a:cs typeface="Times New Roman" panose="02020603050405020304" pitchFamily="18" charset="0"/>
              </a:rPr>
              <a:t>p</a:t>
            </a:r>
            <a:r>
              <a:rPr lang="en-US" altLang="nl-NL" sz="3600" baseline="-25000">
                <a:cs typeface="Times New Roman" panose="02020603050405020304" pitchFamily="18" charset="0"/>
              </a:rPr>
              <a:t>0</a:t>
            </a:r>
            <a:endParaRPr lang="en-US" altLang="nl-NL" sz="3600" baseline="-25000"/>
          </a:p>
        </p:txBody>
      </p:sp>
      <p:sp>
        <p:nvSpPr>
          <p:cNvPr id="438283" name="Text Box 11"/>
          <p:cNvSpPr txBox="1">
            <a:spLocks noChangeArrowheads="1"/>
          </p:cNvSpPr>
          <p:nvPr/>
        </p:nvSpPr>
        <p:spPr bwMode="auto">
          <a:xfrm>
            <a:off x="2438400" y="2667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 i="1">
                <a:cs typeface="Times New Roman" panose="02020603050405020304" pitchFamily="18" charset="0"/>
              </a:rPr>
              <a:t>v</a:t>
            </a:r>
            <a:r>
              <a:rPr lang="en-US" altLang="nl-NL" sz="3600" baseline="-25000">
                <a:cs typeface="Times New Roman" panose="02020603050405020304" pitchFamily="18" charset="0"/>
              </a:rPr>
              <a:t>0</a:t>
            </a:r>
            <a:endParaRPr lang="en-US" altLang="nl-NL" sz="3600" baseline="-25000"/>
          </a:p>
        </p:txBody>
      </p:sp>
      <p:sp>
        <p:nvSpPr>
          <p:cNvPr id="438284" name="Line 12"/>
          <p:cNvSpPr>
            <a:spLocks noChangeShapeType="1"/>
          </p:cNvSpPr>
          <p:nvPr/>
        </p:nvSpPr>
        <p:spPr bwMode="auto">
          <a:xfrm>
            <a:off x="838200" y="3352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914400" y="5410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 i="1">
                <a:cs typeface="Times New Roman" panose="02020603050405020304" pitchFamily="18" charset="0"/>
              </a:rPr>
              <a:t>t</a:t>
            </a:r>
            <a:r>
              <a:rPr lang="en-US" altLang="nl-NL" sz="3600" baseline="-25000">
                <a:cs typeface="Times New Roman" panose="02020603050405020304" pitchFamily="18" charset="0"/>
              </a:rPr>
              <a:t>0</a:t>
            </a:r>
            <a:r>
              <a:rPr lang="en-US" altLang="nl-NL" sz="3600">
                <a:cs typeface="Times New Roman" panose="02020603050405020304" pitchFamily="18" charset="0"/>
              </a:rPr>
              <a:t>=0</a:t>
            </a:r>
            <a:endParaRPr lang="en-US" altLang="nl-NL" i="1"/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5486400" y="53340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nl-NL" sz="3600" i="1">
                <a:cs typeface="Times New Roman" panose="02020603050405020304" pitchFamily="18" charset="0"/>
              </a:rPr>
              <a:t>t</a:t>
            </a:r>
            <a:r>
              <a:rPr lang="en-US" altLang="nl-NL" sz="3600" baseline="-25000">
                <a:cs typeface="Times New Roman" panose="02020603050405020304" pitchFamily="18" charset="0"/>
              </a:rPr>
              <a:t>1</a:t>
            </a:r>
            <a:r>
              <a:rPr lang="en-US" altLang="nl-NL" sz="3600">
                <a:cs typeface="Times New Roman" panose="02020603050405020304" pitchFamily="18" charset="0"/>
              </a:rPr>
              <a:t>=1</a:t>
            </a:r>
            <a:endParaRPr lang="en-US" altLang="nl-NL" i="1"/>
          </a:p>
        </p:txBody>
      </p:sp>
    </p:spTree>
    <p:extLst>
      <p:ext uri="{BB962C8B-B14F-4D97-AF65-F5344CB8AC3E}">
        <p14:creationId xmlns:p14="http://schemas.microsoft.com/office/powerpoint/2010/main" val="6713485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Matrix Form of Hermite Curve</a:t>
            </a:r>
          </a:p>
        </p:txBody>
      </p:sp>
      <p:sp>
        <p:nvSpPr>
          <p:cNvPr id="443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8613" y="2133600"/>
            <a:ext cx="8208962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endParaRPr lang="en-US" altLang="nl-NL" sz="2400" dirty="0"/>
          </a:p>
          <a:p>
            <a:pPr>
              <a:lnSpc>
                <a:spcPct val="80000"/>
              </a:lnSpc>
            </a:pPr>
            <a:r>
              <a:rPr lang="en-US" altLang="nl-NL" sz="2400" dirty="0"/>
              <a:t>Remember, this assumes that t varies from 0 to 1</a:t>
            </a:r>
          </a:p>
        </p:txBody>
      </p:sp>
      <p:graphicFrame>
        <p:nvGraphicFramePr>
          <p:cNvPr id="443397" name="Object 5"/>
          <p:cNvGraphicFramePr>
            <a:graphicFrameLocks noChangeAspect="1"/>
          </p:cNvGraphicFramePr>
          <p:nvPr/>
        </p:nvGraphicFramePr>
        <p:xfrm>
          <a:off x="762000" y="4267200"/>
          <a:ext cx="29876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18" name="Equation" r:id="rId4" imgW="1193760" imgH="457200" progId="Equation.3">
                  <p:embed/>
                </p:oleObj>
              </mc:Choice>
              <mc:Fallback>
                <p:oleObj name="Equation" r:id="rId4" imgW="1193760" imgH="457200" progId="Equation.3">
                  <p:embed/>
                  <p:pic>
                    <p:nvPicPr>
                      <p:cNvPr id="4433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29876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398" name="Object 6"/>
          <p:cNvGraphicFramePr>
            <a:graphicFrameLocks noChangeAspect="1"/>
          </p:cNvGraphicFramePr>
          <p:nvPr/>
        </p:nvGraphicFramePr>
        <p:xfrm>
          <a:off x="533400" y="1752600"/>
          <a:ext cx="7405688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19" name="Equation" r:id="rId6" imgW="2958840" imgH="939600" progId="Equation.3">
                  <p:embed/>
                </p:oleObj>
              </mc:Choice>
              <mc:Fallback>
                <p:oleObj name="Equation" r:id="rId6" imgW="2958840" imgH="939600" progId="Equation.3">
                  <p:embed/>
                  <p:pic>
                    <p:nvPicPr>
                      <p:cNvPr id="4433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7405688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830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Inverse Linear Interpolation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nl-NL" sz="2400" dirty="0"/>
              <a:t>If t</a:t>
            </a:r>
            <a:r>
              <a:rPr lang="en-US" altLang="nl-NL" sz="2400" baseline="-25000" dirty="0"/>
              <a:t>0</a:t>
            </a:r>
            <a:r>
              <a:rPr lang="en-US" altLang="nl-NL" sz="2400" dirty="0"/>
              <a:t> is the time at the first key and t</a:t>
            </a:r>
            <a:r>
              <a:rPr lang="en-US" altLang="nl-NL" sz="2400" baseline="-25000" dirty="0"/>
              <a:t>1</a:t>
            </a:r>
            <a:r>
              <a:rPr lang="en-US" altLang="nl-NL" sz="2400" dirty="0"/>
              <a:t> is the time of the second key, a linear interpolation of those times by parameter u would be: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nl-NL" sz="1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nl-NL" sz="1800" dirty="0"/>
          </a:p>
          <a:p>
            <a:pPr>
              <a:lnSpc>
                <a:spcPct val="90000"/>
              </a:lnSpc>
            </a:pPr>
            <a:endParaRPr lang="en-US" altLang="nl-NL" sz="2400" dirty="0"/>
          </a:p>
          <a:p>
            <a:pPr>
              <a:lnSpc>
                <a:spcPct val="90000"/>
              </a:lnSpc>
            </a:pPr>
            <a:r>
              <a:rPr lang="en-US" altLang="nl-NL" sz="2400" dirty="0"/>
              <a:t>The inverse of this operation gives us: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nl-NL" sz="1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nl-NL" sz="1800" dirty="0"/>
          </a:p>
          <a:p>
            <a:pPr>
              <a:lnSpc>
                <a:spcPct val="90000"/>
              </a:lnSpc>
            </a:pPr>
            <a:endParaRPr lang="en-US" altLang="nl-NL" sz="2400" dirty="0"/>
          </a:p>
          <a:p>
            <a:pPr>
              <a:lnSpc>
                <a:spcPct val="90000"/>
              </a:lnSpc>
            </a:pPr>
            <a:r>
              <a:rPr lang="en-US" altLang="nl-NL" sz="2400" dirty="0"/>
              <a:t>This gives us a 0…1 value on the span where we now will evaluate the cubic equation</a:t>
            </a:r>
          </a:p>
        </p:txBody>
      </p:sp>
      <p:graphicFrame>
        <p:nvGraphicFramePr>
          <p:cNvPr id="451590" name="Object 6"/>
          <p:cNvGraphicFramePr>
            <a:graphicFrameLocks noChangeAspect="1"/>
          </p:cNvGraphicFramePr>
          <p:nvPr/>
        </p:nvGraphicFramePr>
        <p:xfrm>
          <a:off x="1219200" y="2971800"/>
          <a:ext cx="47593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42" name="Equation" r:id="rId3" imgW="1904760" imgH="228600" progId="Equation.3">
                  <p:embed/>
                </p:oleObj>
              </mc:Choice>
              <mc:Fallback>
                <p:oleObj name="Equation" r:id="rId3" imgW="1904760" imgH="228600" progId="Equation.3">
                  <p:embed/>
                  <p:pic>
                    <p:nvPicPr>
                      <p:cNvPr id="4515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47593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591" name="Object 7"/>
          <p:cNvGraphicFramePr>
            <a:graphicFrameLocks noChangeAspect="1"/>
          </p:cNvGraphicFramePr>
          <p:nvPr/>
        </p:nvGraphicFramePr>
        <p:xfrm>
          <a:off x="1191322" y="4254500"/>
          <a:ext cx="42830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43" name="Equation" r:id="rId5" imgW="1714320" imgH="431640" progId="Equation.3">
                  <p:embed/>
                </p:oleObj>
              </mc:Choice>
              <mc:Fallback>
                <p:oleObj name="Equation" r:id="rId5" imgW="1714320" imgH="431640" progId="Equation.3">
                  <p:embed/>
                  <p:pic>
                    <p:nvPicPr>
                      <p:cNvPr id="4515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322" y="4254500"/>
                        <a:ext cx="42830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0736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Evaluating the Cubic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/>
              <a:t>To evaluate the cubic equation for a span, we must first turn our time t into a 0..1 value for the span (we’ll call this parameter u)</a:t>
            </a:r>
          </a:p>
        </p:txBody>
      </p:sp>
      <p:graphicFrame>
        <p:nvGraphicFramePr>
          <p:cNvPr id="453636" name="Object 4"/>
          <p:cNvGraphicFramePr>
            <a:graphicFrameLocks noChangeAspect="1"/>
          </p:cNvGraphicFramePr>
          <p:nvPr/>
        </p:nvGraphicFramePr>
        <p:xfrm>
          <a:off x="914400" y="4191000"/>
          <a:ext cx="6897688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52" name="Equation" r:id="rId3" imgW="2755800" imgH="685800" progId="Equation.3">
                  <p:embed/>
                </p:oleObj>
              </mc:Choice>
              <mc:Fallback>
                <p:oleObj name="Equation" r:id="rId3" imgW="2755800" imgH="685800" progId="Equation.3">
                  <p:embed/>
                  <p:pic>
                    <p:nvPicPr>
                      <p:cNvPr id="453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6897688" cy="171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85931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Extrapolation Modes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Channels can specify ‘extrapolation modes’ to define how the curve is extrapolated before </a:t>
            </a:r>
            <a:r>
              <a:rPr lang="en-US" sz="2800" dirty="0" err="1"/>
              <a:t>t</a:t>
            </a:r>
            <a:r>
              <a:rPr lang="en-US" sz="2800" baseline="-25000" dirty="0" err="1"/>
              <a:t>min</a:t>
            </a:r>
            <a:r>
              <a:rPr lang="en-US" sz="2800" dirty="0"/>
              <a:t> and after </a:t>
            </a:r>
            <a:r>
              <a:rPr lang="en-US" sz="2800" dirty="0" err="1"/>
              <a:t>t</a:t>
            </a:r>
            <a:r>
              <a:rPr lang="en-US" sz="2800" baseline="-25000" dirty="0" err="1"/>
              <a:t>max</a:t>
            </a:r>
            <a:endParaRPr lang="en-US" sz="2800" baseline="-250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Usually, separate extrapolation modes can be set for before and after the actual data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Common choices: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Constant value (hold first/last key value)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Linear (use tangent at first/last key)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Cyclic (repeat the entire channel)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Cyclic Offset (repeat with value offset)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Bounce (repeat alternating backwards &amp; forwards)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Bezier Curves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Bezier curves can be thought of as a higher order extension of linear interpolation</a:t>
            </a:r>
          </a:p>
        </p:txBody>
      </p:sp>
      <p:sp>
        <p:nvSpPr>
          <p:cNvPr id="347140" name="Line 4"/>
          <p:cNvSpPr>
            <a:spLocks noChangeShapeType="1"/>
          </p:cNvSpPr>
          <p:nvPr/>
        </p:nvSpPr>
        <p:spPr bwMode="auto">
          <a:xfrm flipV="1">
            <a:off x="1219200" y="42672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1" name="Freeform 5"/>
          <p:cNvSpPr>
            <a:spLocks/>
          </p:cNvSpPr>
          <p:nvPr/>
        </p:nvSpPr>
        <p:spPr bwMode="auto">
          <a:xfrm>
            <a:off x="3505200" y="3886200"/>
            <a:ext cx="13716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336" y="144"/>
              </a:cxn>
              <a:cxn ang="0">
                <a:pos x="864" y="0"/>
              </a:cxn>
            </a:cxnLst>
            <a:rect l="0" t="0" r="r" b="b"/>
            <a:pathLst>
              <a:path w="864" h="864">
                <a:moveTo>
                  <a:pt x="0" y="864"/>
                </a:moveTo>
                <a:cubicBezTo>
                  <a:pt x="96" y="576"/>
                  <a:pt x="192" y="288"/>
                  <a:pt x="336" y="144"/>
                </a:cubicBezTo>
                <a:cubicBezTo>
                  <a:pt x="480" y="0"/>
                  <a:pt x="672" y="0"/>
                  <a:pt x="8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2" name="Freeform 6"/>
          <p:cNvSpPr>
            <a:spLocks/>
          </p:cNvSpPr>
          <p:nvPr/>
        </p:nvSpPr>
        <p:spPr bwMode="auto">
          <a:xfrm>
            <a:off x="5943600" y="3937000"/>
            <a:ext cx="2286000" cy="1168400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432" y="16"/>
              </a:cxn>
              <a:cxn ang="0">
                <a:pos x="1056" y="640"/>
              </a:cxn>
              <a:cxn ang="0">
                <a:pos x="1440" y="160"/>
              </a:cxn>
            </a:cxnLst>
            <a:rect l="0" t="0" r="r" b="b"/>
            <a:pathLst>
              <a:path w="1440" h="736">
                <a:moveTo>
                  <a:pt x="0" y="736"/>
                </a:moveTo>
                <a:cubicBezTo>
                  <a:pt x="128" y="384"/>
                  <a:pt x="256" y="32"/>
                  <a:pt x="432" y="16"/>
                </a:cubicBezTo>
                <a:cubicBezTo>
                  <a:pt x="608" y="0"/>
                  <a:pt x="888" y="616"/>
                  <a:pt x="1056" y="640"/>
                </a:cubicBezTo>
                <a:cubicBezTo>
                  <a:pt x="1224" y="664"/>
                  <a:pt x="1332" y="412"/>
                  <a:pt x="1440" y="1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 flipV="1">
            <a:off x="3505200" y="3810000"/>
            <a:ext cx="38100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4" name="Line 8"/>
          <p:cNvSpPr>
            <a:spLocks noChangeShapeType="1"/>
          </p:cNvSpPr>
          <p:nvPr/>
        </p:nvSpPr>
        <p:spPr bwMode="auto">
          <a:xfrm>
            <a:off x="3886200" y="38100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 flipV="1">
            <a:off x="5943600" y="3200400"/>
            <a:ext cx="5334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6" name="Line 10"/>
          <p:cNvSpPr>
            <a:spLocks noChangeShapeType="1"/>
          </p:cNvSpPr>
          <p:nvPr/>
        </p:nvSpPr>
        <p:spPr bwMode="auto">
          <a:xfrm>
            <a:off x="6477000" y="3200400"/>
            <a:ext cx="1219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V="1">
            <a:off x="7696200" y="41910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898525" y="52990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347149" name="Text Box 13"/>
          <p:cNvSpPr txBox="1">
            <a:spLocks noChangeArrowheads="1"/>
          </p:cNvSpPr>
          <p:nvPr/>
        </p:nvSpPr>
        <p:spPr bwMode="auto">
          <a:xfrm>
            <a:off x="2362200" y="3733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347150" name="Text Box 14"/>
          <p:cNvSpPr txBox="1">
            <a:spLocks noChangeArrowheads="1"/>
          </p:cNvSpPr>
          <p:nvPr/>
        </p:nvSpPr>
        <p:spPr bwMode="auto">
          <a:xfrm>
            <a:off x="3124200" y="5257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347151" name="Text Box 15"/>
          <p:cNvSpPr txBox="1">
            <a:spLocks noChangeArrowheads="1"/>
          </p:cNvSpPr>
          <p:nvPr/>
        </p:nvSpPr>
        <p:spPr bwMode="auto">
          <a:xfrm>
            <a:off x="3505200" y="3276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4953000" y="3581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47153" name="Text Box 17"/>
          <p:cNvSpPr txBox="1">
            <a:spLocks noChangeArrowheads="1"/>
          </p:cNvSpPr>
          <p:nvPr/>
        </p:nvSpPr>
        <p:spPr bwMode="auto">
          <a:xfrm>
            <a:off x="5486400" y="5105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0</a:t>
            </a:r>
          </a:p>
        </p:txBody>
      </p:sp>
      <p:sp>
        <p:nvSpPr>
          <p:cNvPr id="347154" name="Text Box 18"/>
          <p:cNvSpPr txBox="1">
            <a:spLocks noChangeArrowheads="1"/>
          </p:cNvSpPr>
          <p:nvPr/>
        </p:nvSpPr>
        <p:spPr bwMode="auto">
          <a:xfrm>
            <a:off x="6477000" y="2819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7696200" y="5410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8153400" y="3657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Channel::Evaluate()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/>
              <a:t>The Channel::Evaluate function needs to be very efficient, as it is called many times while playing back animations</a:t>
            </a:r>
          </a:p>
          <a:p>
            <a:endParaRPr lang="en-US" altLang="nl-NL" dirty="0"/>
          </a:p>
          <a:p>
            <a:r>
              <a:rPr lang="en-US" altLang="nl-NL" dirty="0"/>
              <a:t>There are two main components to the evaluation:</a:t>
            </a:r>
          </a:p>
          <a:p>
            <a:pPr lvl="1"/>
            <a:r>
              <a:rPr lang="en-US" altLang="nl-NL" dirty="0"/>
              <a:t>Find the proper span</a:t>
            </a:r>
          </a:p>
          <a:p>
            <a:pPr lvl="1"/>
            <a:r>
              <a:rPr lang="en-US" altLang="nl-NL" dirty="0"/>
              <a:t>Evaluate the cubic equation for the span</a:t>
            </a:r>
          </a:p>
        </p:txBody>
      </p:sp>
    </p:spTree>
    <p:extLst>
      <p:ext uri="{BB962C8B-B14F-4D97-AF65-F5344CB8AC3E}">
        <p14:creationId xmlns:p14="http://schemas.microsoft.com/office/powerpoint/2010/main" val="333927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Access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To evaluate a channel at some arbitrary time t, </a:t>
            </a:r>
            <a:r>
              <a:rPr lang="en-US" sz="2800" b="1" dirty="0"/>
              <a:t>we need to first find the proper span of the channel </a:t>
            </a:r>
            <a:r>
              <a:rPr lang="en-US" sz="2800" dirty="0"/>
              <a:t>and then evaluate its equation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As the </a:t>
            </a:r>
            <a:r>
              <a:rPr lang="en-US" sz="2800" b="1" dirty="0" err="1"/>
              <a:t>keyframes</a:t>
            </a:r>
            <a:r>
              <a:rPr lang="en-US" sz="2800" b="1" dirty="0"/>
              <a:t> are irregularly spaced</a:t>
            </a:r>
            <a:r>
              <a:rPr lang="en-US" sz="2800" dirty="0"/>
              <a:t>, this means we have to search for the right one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/>
              <a:t>If the </a:t>
            </a:r>
            <a:r>
              <a:rPr lang="en-US" sz="2800" b="1" dirty="0" err="1"/>
              <a:t>keyframes</a:t>
            </a:r>
            <a:r>
              <a:rPr lang="en-US" sz="2800" b="1" dirty="0"/>
              <a:t> are stored as a linked list</a:t>
            </a:r>
            <a:r>
              <a:rPr lang="en-US" sz="2800" dirty="0"/>
              <a:t>, there is little we can do except walk through the list looking for the right span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/>
              <a:t>If they are stored in an array</a:t>
            </a:r>
            <a:r>
              <a:rPr lang="en-US" sz="2800" dirty="0"/>
              <a:t>, we can use a binary search, which should do reasonably well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Sequential Access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nl-NL" sz="2800" dirty="0"/>
              <a:t>If a character is </a:t>
            </a:r>
            <a:r>
              <a:rPr lang="en-US" altLang="nl-NL" sz="2800" b="1" dirty="0"/>
              <a:t>playing back an animation</a:t>
            </a:r>
            <a:r>
              <a:rPr lang="en-US" altLang="nl-NL" sz="2800" dirty="0"/>
              <a:t>, then it will be </a:t>
            </a:r>
            <a:r>
              <a:rPr lang="en-US" altLang="nl-NL" sz="2800" b="1" dirty="0"/>
              <a:t>accessing the channel data sequentially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Doing a binary search for each channel evaluation for each frame is not efficient for this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If we </a:t>
            </a:r>
            <a:r>
              <a:rPr lang="en-US" altLang="nl-NL" sz="2800" b="1" dirty="0"/>
              <a:t>keep track of the most recently accessed key </a:t>
            </a:r>
            <a:r>
              <a:rPr lang="en-US" altLang="nl-NL" sz="2800" dirty="0"/>
              <a:t>for each channel, then it is extremely likely that the next access will require either the same key or the very next one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This makes sequential access of </a:t>
            </a:r>
            <a:r>
              <a:rPr lang="en-US" altLang="nl-NL" sz="2800" dirty="0" err="1"/>
              <a:t>keyframes</a:t>
            </a:r>
            <a:r>
              <a:rPr lang="en-US" altLang="nl-NL" sz="2800" dirty="0"/>
              <a:t> potentially very fast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</p:txBody>
      </p:sp>
    </p:spTree>
    <p:extLst>
      <p:ext uri="{BB962C8B-B14F-4D97-AF65-F5344CB8AC3E}">
        <p14:creationId xmlns:p14="http://schemas.microsoft.com/office/powerpoint/2010/main" val="36122486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err="1"/>
              <a:t>Anim</a:t>
            </a:r>
            <a:r>
              <a:rPr lang="en-US" altLang="nl-NL" dirty="0"/>
              <a:t> File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animation 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range  [</a:t>
            </a:r>
            <a:r>
              <a:rPr lang="en-US" altLang="nl-NL" sz="2400" dirty="0" err="1"/>
              <a:t>time_start</a:t>
            </a:r>
            <a:r>
              <a:rPr lang="en-US" altLang="nl-NL" sz="2400" dirty="0"/>
              <a:t>]  [</a:t>
            </a:r>
            <a:r>
              <a:rPr lang="en-US" altLang="nl-NL" sz="2400" dirty="0" err="1"/>
              <a:t>time_end</a:t>
            </a:r>
            <a:r>
              <a:rPr lang="en-US" altLang="nl-NL" sz="2400" dirty="0"/>
              <a:t>]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</a:t>
            </a:r>
            <a:r>
              <a:rPr lang="en-US" altLang="nl-NL" sz="2400" dirty="0" err="1"/>
              <a:t>numchannels</a:t>
            </a:r>
            <a:r>
              <a:rPr lang="en-US" altLang="nl-NL" sz="2400" dirty="0"/>
              <a:t> [</a:t>
            </a:r>
            <a:r>
              <a:rPr lang="en-US" altLang="nl-NL" sz="2400" dirty="0" err="1"/>
              <a:t>num</a:t>
            </a:r>
            <a:r>
              <a:rPr lang="en-US" altLang="nl-NL" sz="2400" dirty="0"/>
              <a:t>]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channel 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	extrapolate [</a:t>
            </a:r>
            <a:r>
              <a:rPr lang="en-US" altLang="nl-NL" sz="2400" dirty="0" err="1"/>
              <a:t>extrap_in</a:t>
            </a:r>
            <a:r>
              <a:rPr lang="en-US" altLang="nl-NL" sz="2400" dirty="0"/>
              <a:t>] [</a:t>
            </a:r>
            <a:r>
              <a:rPr lang="en-US" altLang="nl-NL" sz="2400" dirty="0" err="1"/>
              <a:t>extrap_out</a:t>
            </a:r>
            <a:r>
              <a:rPr lang="en-US" altLang="nl-NL" sz="2400" dirty="0"/>
              <a:t>]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	keys [</a:t>
            </a:r>
            <a:r>
              <a:rPr lang="en-US" altLang="nl-NL" sz="2400" dirty="0" err="1"/>
              <a:t>numkeys</a:t>
            </a:r>
            <a:r>
              <a:rPr lang="en-US" altLang="nl-NL" sz="2400" dirty="0"/>
              <a:t>] {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		[time] [value] [</a:t>
            </a:r>
            <a:r>
              <a:rPr lang="en-US" altLang="nl-NL" sz="2400" dirty="0" err="1"/>
              <a:t>tangent_in</a:t>
            </a:r>
            <a:r>
              <a:rPr lang="en-US" altLang="nl-NL" sz="2400" dirty="0"/>
              <a:t>] [</a:t>
            </a:r>
            <a:r>
              <a:rPr lang="en-US" altLang="nl-NL" sz="2400" dirty="0" err="1"/>
              <a:t>tangent_out</a:t>
            </a:r>
            <a:r>
              <a:rPr lang="en-US" altLang="nl-NL" sz="2400" dirty="0"/>
              <a:t>]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		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	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}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	channel 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nl-NL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3820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err="1"/>
              <a:t>Anim</a:t>
            </a:r>
            <a:r>
              <a:rPr lang="en-US" altLang="nl-NL" dirty="0"/>
              <a:t> classes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nl-NL" sz="2800" dirty="0"/>
              <a:t>Suggested classes: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 err="1"/>
              <a:t>Keyframe</a:t>
            </a:r>
            <a:r>
              <a:rPr lang="en-US" altLang="nl-NL" sz="2400" dirty="0"/>
              <a:t>: stores time, value, tangents, </a:t>
            </a:r>
            <a:r>
              <a:rPr lang="en-US" altLang="nl-NL" sz="2400" dirty="0" err="1"/>
              <a:t>cubics</a:t>
            </a:r>
            <a:r>
              <a:rPr lang="en-US" altLang="nl-NL" sz="2400" dirty="0"/>
              <a:t>…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/>
              <a:t>Channel: stores an array (or list) of </a:t>
            </a:r>
            <a:r>
              <a:rPr lang="en-US" altLang="nl-NL" sz="2400" dirty="0" err="1"/>
              <a:t>Keyframes</a:t>
            </a:r>
            <a:endParaRPr lang="en-US" altLang="nl-NL" sz="2400" dirty="0"/>
          </a:p>
          <a:p>
            <a:pPr lvl="1">
              <a:lnSpc>
                <a:spcPct val="90000"/>
              </a:lnSpc>
            </a:pPr>
            <a:r>
              <a:rPr lang="en-US" altLang="nl-NL" sz="2400" dirty="0"/>
              <a:t>Animation: stores an array of Channels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/>
              <a:t>Player: stores pointer to an animation &amp; pointer to skeleton. Keeps track of time, accesses animation data &amp; poses the skeleton.</a:t>
            </a:r>
          </a:p>
          <a:p>
            <a:pPr lvl="1">
              <a:lnSpc>
                <a:spcPct val="90000"/>
              </a:lnSpc>
            </a:pPr>
            <a:endParaRPr lang="en-US" altLang="nl-NL" sz="24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Optional: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/>
              <a:t>Rig: simple container for a skeleton, skin, and morphs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/>
              <a:t>Pose: array of floats (or just use </a:t>
            </a:r>
            <a:r>
              <a:rPr lang="en-US" altLang="nl-NL" sz="2400" dirty="0" err="1"/>
              <a:t>stl</a:t>
            </a:r>
            <a:r>
              <a:rPr lang="en-US" altLang="nl-NL" sz="2400" dirty="0"/>
              <a:t> vector)</a:t>
            </a:r>
          </a:p>
          <a:p>
            <a:pPr lvl="1">
              <a:lnSpc>
                <a:spcPct val="90000"/>
              </a:lnSpc>
            </a:pPr>
            <a:r>
              <a:rPr lang="en-US" altLang="nl-NL" sz="2400" dirty="0" err="1"/>
              <a:t>ChannelEditor</a:t>
            </a:r>
            <a:r>
              <a:rPr lang="en-US" altLang="nl-NL" sz="2400" dirty="0"/>
              <a:t>: it’s always nice to separate editor classes from the data that they edit</a:t>
            </a:r>
          </a:p>
        </p:txBody>
      </p:sp>
    </p:spTree>
    <p:extLst>
      <p:ext uri="{BB962C8B-B14F-4D97-AF65-F5344CB8AC3E}">
        <p14:creationId xmlns:p14="http://schemas.microsoft.com/office/powerpoint/2010/main" val="34591980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Blending &amp;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39961364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Blending &amp; Sequencing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Now that we understand how to manipulate animation data, we can edit and play back simple animation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The subject of blending and sequencing encompasses a higher level of animation playback, involving constructing the final pose out of a combination of various inputs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We will limit today’s discussion to encompass only pre-stored animation (channel) data as the ultimate input. But it is also possible to combine with procedural animation</a:t>
            </a:r>
          </a:p>
        </p:txBody>
      </p:sp>
    </p:spTree>
    <p:extLst>
      <p:ext uri="{BB962C8B-B14F-4D97-AF65-F5344CB8AC3E}">
        <p14:creationId xmlns:p14="http://schemas.microsoft.com/office/powerpoint/2010/main" val="28205659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Blending &amp; Sequencing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Most areas of computer animation have been pioneered by the research and special effects industries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Blending and sequencing, however, is one area where video games have made a lot of real progress in this area towards achieving interactively controllable and AI characters in complex environments…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The special effects industry is using some game related technology more and more (battle scenes in Lord of the Rings…): </a:t>
            </a:r>
            <a:r>
              <a:rPr lang="en-US" altLang="en-US" sz="2800" b="1" dirty="0"/>
              <a:t>http://</a:t>
            </a:r>
            <a:r>
              <a:rPr lang="en-US" altLang="en-US" sz="2800" b="1" dirty="0" err="1"/>
              <a:t>www.massivesoftware.com</a:t>
            </a:r>
            <a:r>
              <a:rPr lang="en-US" altLang="en-US" sz="2800" b="1" dirty="0"/>
              <a:t>/</a:t>
            </a:r>
            <a:r>
              <a:rPr lang="en-US" altLang="en-US" sz="2800" b="1" dirty="0" err="1"/>
              <a:t>about.html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03005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nl-NL"/>
              <a:t>Animation Playback</a:t>
            </a:r>
          </a:p>
        </p:txBody>
      </p:sp>
    </p:spTree>
    <p:extLst>
      <p:ext uri="{BB962C8B-B14F-4D97-AF65-F5344CB8AC3E}">
        <p14:creationId xmlns:p14="http://schemas.microsoft.com/office/powerpoint/2010/main" val="4028325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Animation Clip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Remember that the </a:t>
            </a:r>
            <a:r>
              <a:rPr lang="en-US" altLang="en-US" sz="2400" dirty="0" err="1"/>
              <a:t>AnimationClip</a:t>
            </a:r>
            <a:r>
              <a:rPr lang="en-US" altLang="en-US" sz="2400" dirty="0"/>
              <a:t> stores an array of channels for a particular animation (or it could store the data as an array of poses…)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This should be treated as constant data, especially in situations where multiple animating characters may simultaneously need to access the animation (at different time values)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For playback, animation is accessed as a pose. Evaluation requires looping through each channel.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class </a:t>
            </a:r>
            <a:r>
              <a:rPr lang="en-US" altLang="en-US" sz="2400" dirty="0" err="1"/>
              <a:t>AnimationClip</a:t>
            </a:r>
            <a:r>
              <a:rPr lang="en-US" altLang="en-US" sz="2400" dirty="0"/>
              <a:t> {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	void Evaluate(float </a:t>
            </a:r>
            <a:r>
              <a:rPr lang="en-US" altLang="en-US" sz="2400" dirty="0" err="1"/>
              <a:t>time,Pose</a:t>
            </a:r>
            <a:r>
              <a:rPr lang="en-US" altLang="en-US" sz="2400" dirty="0"/>
              <a:t> &amp;p);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9457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Bezier Curve Formulation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There are lots of ways to formulate Bezier curves mathematically. Some of these include: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de </a:t>
            </a:r>
            <a:r>
              <a:rPr lang="en-US" sz="2400" b="1" dirty="0" err="1"/>
              <a:t>Castlejau</a:t>
            </a:r>
            <a:r>
              <a:rPr lang="en-US" sz="2400" b="1" dirty="0"/>
              <a:t> </a:t>
            </a:r>
            <a:r>
              <a:rPr lang="en-US" sz="2400" dirty="0"/>
              <a:t>(recursive linear interpolations)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Bernstein polynomials </a:t>
            </a:r>
            <a:r>
              <a:rPr lang="en-US" sz="2400" dirty="0"/>
              <a:t>(functions that define the influence of each control point as a function of t)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Cubic equations </a:t>
            </a:r>
            <a:r>
              <a:rPr lang="en-US" sz="2400" dirty="0"/>
              <a:t>(general cubic equation of t)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Matrix form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We will briefly examine ALL of these!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 practice, </a:t>
            </a:r>
            <a:r>
              <a:rPr lang="en-US" sz="2800" b="1" dirty="0"/>
              <a:t>matrix form is the most useful in computer animation</a:t>
            </a:r>
            <a:r>
              <a:rPr lang="en-US" sz="2800" dirty="0"/>
              <a:t>, but the others are important for understanding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Animation Player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nl-NL" sz="2800" dirty="0"/>
              <a:t>We need something that ‘plays’ an animation. We will call it an animation </a:t>
            </a:r>
            <a:r>
              <a:rPr lang="en-US" altLang="nl-NL" sz="2800" i="1" dirty="0"/>
              <a:t>player</a:t>
            </a:r>
          </a:p>
          <a:p>
            <a:pPr>
              <a:lnSpc>
                <a:spcPct val="90000"/>
              </a:lnSpc>
            </a:pPr>
            <a:endParaRPr lang="en-US" altLang="nl-NL" sz="2800" i="1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At it’s simplest, an animation player would store a </a:t>
            </a:r>
            <a:r>
              <a:rPr lang="en-US" altLang="nl-NL" sz="2800" dirty="0" err="1"/>
              <a:t>AnimationClip</a:t>
            </a:r>
            <a:r>
              <a:rPr lang="en-US" altLang="nl-NL" sz="2800" dirty="0"/>
              <a:t>*, Rig*, and a float time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As an active component, it would require some sort of Update() function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This update would increment the time, evaluate the animation, and then pose the rig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</p:txBody>
      </p:sp>
    </p:spTree>
    <p:extLst>
      <p:ext uri="{BB962C8B-B14F-4D97-AF65-F5344CB8AC3E}">
        <p14:creationId xmlns:p14="http://schemas.microsoft.com/office/powerpoint/2010/main" val="292809911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Animation Player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class AnimationPlayer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	float Time;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	AnimationClip *Anim;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	Pose P;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public: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	void SetClip(AnimationClip &amp;clip);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	const Pose &amp;GetPose();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	void Update();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885186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nl-NL"/>
              <a:t>Animation Blending</a:t>
            </a:r>
          </a:p>
        </p:txBody>
      </p:sp>
    </p:spTree>
    <p:extLst>
      <p:ext uri="{BB962C8B-B14F-4D97-AF65-F5344CB8AC3E}">
        <p14:creationId xmlns:p14="http://schemas.microsoft.com/office/powerpoint/2010/main" val="40035238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Blending Overview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We can define blending operations that affect poses</a:t>
            </a:r>
          </a:p>
          <a:p>
            <a:endParaRPr lang="en-US" altLang="en-US" dirty="0"/>
          </a:p>
          <a:p>
            <a:r>
              <a:rPr lang="en-US" altLang="en-US" dirty="0"/>
              <a:t>A blend operation takes one or more poses as input and generates one pose as output</a:t>
            </a:r>
          </a:p>
          <a:p>
            <a:endParaRPr lang="en-US" altLang="en-US" dirty="0"/>
          </a:p>
          <a:p>
            <a:r>
              <a:rPr lang="en-US" altLang="en-US" dirty="0"/>
              <a:t>In addition, it may take some auxiliary data as input (control parameters, etc.)</a:t>
            </a:r>
          </a:p>
        </p:txBody>
      </p:sp>
    </p:spTree>
    <p:extLst>
      <p:ext uri="{BB962C8B-B14F-4D97-AF65-F5344CB8AC3E}">
        <p14:creationId xmlns:p14="http://schemas.microsoft.com/office/powerpoint/2010/main" val="28230507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Generic Blend Operation</a:t>
            </a:r>
          </a:p>
        </p:txBody>
      </p:sp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157163" y="1827213"/>
          <a:ext cx="6015037" cy="471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24" name="VISIO" r:id="rId3" imgW="1867320" imgH="1533960" progId="Visio.Drawing.6">
                  <p:embed/>
                </p:oleObj>
              </mc:Choice>
              <mc:Fallback>
                <p:oleObj name="VISIO" r:id="rId3" imgW="1867320" imgH="1533960" progId="Visio.Drawing.6">
                  <p:embed/>
                  <p:pic>
                    <p:nvPicPr>
                      <p:cNvPr id="3809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1827213"/>
                        <a:ext cx="6015037" cy="471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88736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Dissolve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Perhaps the most common and useful pose blend operation is the ‘cross dissolve’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Also known as: Lerp (linear interpolation), blend, dissolve…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 cross dissolve blender takes two poses as input and an additional float as the blend factor (0…1)</a:t>
            </a:r>
          </a:p>
        </p:txBody>
      </p:sp>
    </p:spTree>
    <p:extLst>
      <p:ext uri="{BB962C8B-B14F-4D97-AF65-F5344CB8AC3E}">
        <p14:creationId xmlns:p14="http://schemas.microsoft.com/office/powerpoint/2010/main" val="28101272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Dissolve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The two poses are basically just interpolated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The DOF values can use Lerp, but the quaternions should use the ‘</a:t>
            </a:r>
            <a:r>
              <a:rPr lang="en-US" altLang="en-US" sz="2800" dirty="0" err="1"/>
              <a:t>Slerp</a:t>
            </a:r>
            <a:r>
              <a:rPr lang="en-US" altLang="en-US" sz="2800" dirty="0"/>
              <a:t>’ operation (spherical linear interpolate)</a:t>
            </a:r>
          </a:p>
        </p:txBody>
      </p:sp>
      <p:graphicFrame>
        <p:nvGraphicFramePr>
          <p:cNvPr id="418820" name="Object 4"/>
          <p:cNvGraphicFramePr>
            <a:graphicFrameLocks noChangeAspect="1"/>
          </p:cNvGraphicFramePr>
          <p:nvPr/>
        </p:nvGraphicFramePr>
        <p:xfrm>
          <a:off x="838200" y="4267200"/>
          <a:ext cx="7277100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8" name="Equation" r:id="rId3" imgW="2920680" imgH="634680" progId="Equation.3">
                  <p:embed/>
                </p:oleObj>
              </mc:Choice>
              <mc:Fallback>
                <p:oleObj name="Equation" r:id="rId3" imgW="2920680" imgH="634680" progId="Equation.3">
                  <p:embed/>
                  <p:pic>
                    <p:nvPicPr>
                      <p:cNvPr id="4188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7277100" cy="1582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3478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Basic Math Blend Operations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sz="2800"/>
              <a:t>We can also define some blenders for basic math operations: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3386459"/>
            <a:ext cx="8991599" cy="283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6607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Add &amp; Subtract Blenders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41513"/>
            <a:ext cx="8686800" cy="4114800"/>
          </a:xfrm>
        </p:spPr>
        <p:txBody>
          <a:bodyPr/>
          <a:lstStyle/>
          <a:p>
            <a:r>
              <a:rPr lang="en-US" altLang="nl-NL" sz="2800"/>
              <a:t>A reasonable behavior for an add blender could be:</a:t>
            </a:r>
          </a:p>
          <a:p>
            <a:endParaRPr lang="en-US" altLang="nl-NL" sz="2800"/>
          </a:p>
          <a:p>
            <a:endParaRPr lang="en-US" altLang="nl-NL" sz="2800"/>
          </a:p>
          <a:p>
            <a:endParaRPr lang="en-US" altLang="nl-NL" sz="2800"/>
          </a:p>
          <a:p>
            <a:r>
              <a:rPr lang="en-US" altLang="nl-NL" sz="2800"/>
              <a:t>For subtraction, we could multiply by the </a:t>
            </a:r>
            <a:r>
              <a:rPr lang="en-US" altLang="nl-NL" sz="2800" i="1"/>
              <a:t>conjugate</a:t>
            </a:r>
            <a:r>
              <a:rPr lang="en-US" altLang="nl-NL" sz="2800"/>
              <a:t> of the quaternion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1219200" y="2590800"/>
          <a:ext cx="17160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96" name="Equation" r:id="rId3" imgW="685800" imgH="457200" progId="Equation.3">
                  <p:embed/>
                </p:oleObj>
              </mc:Choice>
              <mc:Fallback>
                <p:oleObj name="Equation" r:id="rId3" imgW="685800" imgH="457200" progId="Equation.3">
                  <p:embed/>
                  <p:pic>
                    <p:nvPicPr>
                      <p:cNvPr id="428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17160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1158875" y="5105400"/>
          <a:ext cx="16843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97" name="Equation" r:id="rId5" imgW="672840" imgH="457200" progId="Equation.3">
                  <p:embed/>
                </p:oleObj>
              </mc:Choice>
              <mc:Fallback>
                <p:oleObj name="Equation" r:id="rId5" imgW="672840" imgH="457200" progId="Equation.3">
                  <p:embed/>
                  <p:pic>
                    <p:nvPicPr>
                      <p:cNvPr id="4280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5105400"/>
                        <a:ext cx="16843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9" name="Object 7"/>
          <p:cNvGraphicFramePr>
            <a:graphicFrameLocks noChangeAspect="1"/>
          </p:cNvGraphicFramePr>
          <p:nvPr/>
        </p:nvGraphicFramePr>
        <p:xfrm>
          <a:off x="3733800" y="5334000"/>
          <a:ext cx="42910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98" name="Equation" r:id="rId7" imgW="1714320" imgH="241200" progId="Equation.3">
                  <p:embed/>
                </p:oleObj>
              </mc:Choice>
              <mc:Fallback>
                <p:oleObj name="Equation" r:id="rId7" imgW="1714320" imgH="241200" progId="Equation.3">
                  <p:embed/>
                  <p:pic>
                    <p:nvPicPr>
                      <p:cNvPr id="4280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0"/>
                        <a:ext cx="429101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1347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Scale Blender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717" y="1445347"/>
            <a:ext cx="8229600" cy="4625609"/>
          </a:xfrm>
        </p:spPr>
        <p:txBody>
          <a:bodyPr/>
          <a:lstStyle/>
          <a:p>
            <a:r>
              <a:rPr lang="en-US" altLang="nl-NL" sz="2400" dirty="0"/>
              <a:t>As we want our quaternions to stay unit length, we don’t really want to scale them</a:t>
            </a:r>
          </a:p>
          <a:p>
            <a:endParaRPr lang="en-US" altLang="nl-NL" sz="2400" dirty="0"/>
          </a:p>
          <a:p>
            <a:r>
              <a:rPr lang="en-US" altLang="nl-NL" sz="2400" dirty="0"/>
              <a:t>In any case, scaling a quaternion has no effect on the resulting orientation!</a:t>
            </a:r>
          </a:p>
          <a:p>
            <a:endParaRPr lang="en-US" altLang="nl-NL" sz="2400" dirty="0"/>
          </a:p>
          <a:p>
            <a:r>
              <a:rPr lang="en-US" altLang="nl-NL" sz="2400" dirty="0"/>
              <a:t>Instead, we can think of scaling as moving towards or away from 0 (I.e., scaling by a number less than 1 brings us closer to 0, scaling by &gt;1 takes us away from 0…)</a:t>
            </a:r>
          </a:p>
          <a:p>
            <a:endParaRPr lang="en-US" altLang="nl-NL" sz="2400" dirty="0"/>
          </a:p>
          <a:p>
            <a:r>
              <a:rPr lang="en-US" altLang="nl-NL" sz="2400" dirty="0"/>
              <a:t>Therefore, we could define the scale blender as:</a:t>
            </a:r>
          </a:p>
        </p:txBody>
      </p:sp>
      <p:graphicFrame>
        <p:nvGraphicFramePr>
          <p:cNvPr id="430084" name="Object 4"/>
          <p:cNvGraphicFramePr>
            <a:graphicFrameLocks noChangeAspect="1"/>
          </p:cNvGraphicFramePr>
          <p:nvPr/>
        </p:nvGraphicFramePr>
        <p:xfrm>
          <a:off x="1600200" y="5536627"/>
          <a:ext cx="46402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92" name="Equation" r:id="rId3" imgW="1854000" imgH="457200" progId="Equation.3">
                  <p:embed/>
                </p:oleObj>
              </mc:Choice>
              <mc:Fallback>
                <p:oleObj name="Equation" r:id="rId3" imgW="1854000" imgH="457200" progId="Equation.3">
                  <p:embed/>
                  <p:pic>
                    <p:nvPicPr>
                      <p:cNvPr id="430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536627"/>
                        <a:ext cx="46402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64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6AE9-F973-425B-A9A8-E26DE664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Casteljau</a:t>
            </a:r>
            <a:r>
              <a:rPr lang="en-US" dirty="0"/>
              <a:t> and </a:t>
            </a:r>
            <a:r>
              <a:rPr lang="en-US" sz="4800" dirty="0" err="1"/>
              <a:t>Bézier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9E36-CB24-4467-9B9A-2964ED049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Paul de </a:t>
            </a:r>
            <a:r>
              <a:rPr lang="en-US" b="1" dirty="0" err="1"/>
              <a:t>Casteljau</a:t>
            </a:r>
            <a:r>
              <a:rPr lang="en-US" dirty="0"/>
              <a:t> (born 1930</a:t>
            </a:r>
            <a:r>
              <a:rPr lang="en-US" sz="3100" dirty="0"/>
              <a:t>) is a French physicist and mathematician. </a:t>
            </a:r>
          </a:p>
          <a:p>
            <a:pPr lvl="1"/>
            <a:r>
              <a:rPr lang="en-US" sz="2700" dirty="0"/>
              <a:t>In 1959, while working at Citroën, he developed an algorithm for evaluating calculations on a certain family of curves.</a:t>
            </a:r>
          </a:p>
          <a:p>
            <a:r>
              <a:rPr lang="en-US" sz="3100" dirty="0"/>
              <a:t>Later it was formalized and popularized by engineer </a:t>
            </a:r>
            <a:r>
              <a:rPr lang="en-US" sz="3100" b="1" dirty="0"/>
              <a:t>Pierre </a:t>
            </a:r>
            <a:r>
              <a:rPr lang="en-US" sz="3100" b="1" dirty="0" err="1"/>
              <a:t>Bézier</a:t>
            </a:r>
            <a:r>
              <a:rPr lang="en-US" sz="3100" dirty="0"/>
              <a:t>, and the curves called </a:t>
            </a:r>
            <a:r>
              <a:rPr lang="en-US" sz="3100" b="1" dirty="0"/>
              <a:t>De </a:t>
            </a:r>
            <a:r>
              <a:rPr lang="en-US" sz="3100" b="1" dirty="0" err="1"/>
              <a:t>Casteljau</a:t>
            </a:r>
            <a:r>
              <a:rPr lang="en-US" sz="3100" b="1" dirty="0"/>
              <a:t> curve</a:t>
            </a:r>
            <a:r>
              <a:rPr lang="en-US" sz="3100" dirty="0"/>
              <a:t> or </a:t>
            </a:r>
            <a:r>
              <a:rPr lang="en-US" sz="3100" dirty="0" err="1"/>
              <a:t>Bézier</a:t>
            </a:r>
            <a:r>
              <a:rPr lang="en-US" sz="3100" dirty="0"/>
              <a:t> curves</a:t>
            </a:r>
            <a:r>
              <a:rPr lang="en-US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FBA73-26C8-427C-9BF2-5C67A1655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1807518"/>
            <a:ext cx="1428750" cy="1762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C19AE3-666F-4119-B87E-7FB57C916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91000"/>
            <a:ext cx="1905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980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Body Turn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nl-NL" sz="2400" dirty="0"/>
              <a:t>As an example of math blending operations, consider a character that walks and turns</a:t>
            </a:r>
          </a:p>
          <a:p>
            <a:pPr>
              <a:lnSpc>
                <a:spcPct val="90000"/>
              </a:lnSpc>
            </a:pPr>
            <a:endParaRPr lang="en-US" altLang="nl-NL" sz="2400" dirty="0"/>
          </a:p>
          <a:p>
            <a:pPr>
              <a:lnSpc>
                <a:spcPct val="90000"/>
              </a:lnSpc>
            </a:pPr>
            <a:r>
              <a:rPr lang="en-US" altLang="nl-NL" sz="2400" dirty="0"/>
              <a:t>One approach to achieving this is to have an underlying walk animation and some body turn on top of it</a:t>
            </a:r>
          </a:p>
          <a:p>
            <a:pPr>
              <a:lnSpc>
                <a:spcPct val="90000"/>
              </a:lnSpc>
            </a:pPr>
            <a:endParaRPr lang="en-US" altLang="nl-NL" sz="2400" dirty="0"/>
          </a:p>
          <a:p>
            <a:pPr>
              <a:lnSpc>
                <a:spcPct val="90000"/>
              </a:lnSpc>
            </a:pPr>
            <a:r>
              <a:rPr lang="en-US" altLang="nl-NL" sz="2400" dirty="0"/>
              <a:t>We make a static ‘</a:t>
            </a:r>
            <a:r>
              <a:rPr lang="en-US" altLang="nl-NL" sz="2400" dirty="0" err="1"/>
              <a:t>look_right</a:t>
            </a:r>
            <a:r>
              <a:rPr lang="en-US" altLang="nl-NL" sz="2400" dirty="0"/>
              <a:t>’ pose and a static ‘default’ pose</a:t>
            </a:r>
          </a:p>
          <a:p>
            <a:pPr>
              <a:lnSpc>
                <a:spcPct val="90000"/>
              </a:lnSpc>
            </a:pPr>
            <a:endParaRPr lang="en-US" altLang="nl-NL" sz="2400" dirty="0"/>
          </a:p>
          <a:p>
            <a:pPr>
              <a:lnSpc>
                <a:spcPct val="90000"/>
              </a:lnSpc>
            </a:pPr>
            <a:r>
              <a:rPr lang="en-US" altLang="nl-NL" sz="2400" dirty="0"/>
              <a:t>The subtraction gives us the difference between </a:t>
            </a:r>
            <a:r>
              <a:rPr lang="en-US" altLang="nl-NL" sz="2400" dirty="0" err="1"/>
              <a:t>look_right</a:t>
            </a:r>
            <a:r>
              <a:rPr lang="en-US" altLang="nl-NL" sz="2400" dirty="0"/>
              <a:t> and default</a:t>
            </a:r>
          </a:p>
          <a:p>
            <a:pPr>
              <a:lnSpc>
                <a:spcPct val="90000"/>
              </a:lnSpc>
            </a:pPr>
            <a:endParaRPr lang="en-US" altLang="nl-NL" sz="2400" dirty="0"/>
          </a:p>
          <a:p>
            <a:pPr>
              <a:lnSpc>
                <a:spcPct val="90000"/>
              </a:lnSpc>
            </a:pPr>
            <a:r>
              <a:rPr lang="en-US" altLang="nl-NL" sz="2400" dirty="0"/>
              <a:t>If we scale this and then add it on top of the underlying walk animation. The scale we use can be based on how hard the character is turning (-1…1)</a:t>
            </a:r>
          </a:p>
        </p:txBody>
      </p:sp>
    </p:spTree>
    <p:extLst>
      <p:ext uri="{BB962C8B-B14F-4D97-AF65-F5344CB8AC3E}">
        <p14:creationId xmlns:p14="http://schemas.microsoft.com/office/powerpoint/2010/main" val="16406859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Math Operations: Body Turn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81200"/>
            <a:ext cx="5528003" cy="460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56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Bilinear Blend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2655890"/>
            <a:ext cx="8153400" cy="350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25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Bilinear Blend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sz="2800" dirty="0"/>
              <a:t>Bilinear blend is an extension to the cross dissolve that takes four input poses and two interpolation parameters s &amp; 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314590"/>
            <a:ext cx="3525257" cy="3449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" y="6517877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err="1"/>
              <a:t>Blending</a:t>
            </a:r>
            <a:r>
              <a:rPr lang="nl-NL" sz="1000" dirty="0"/>
              <a:t> </a:t>
            </a:r>
            <a:r>
              <a:rPr lang="nl-NL" sz="1000" dirty="0" err="1"/>
              <a:t>example</a:t>
            </a:r>
            <a:r>
              <a:rPr lang="nl-NL" sz="1000" dirty="0"/>
              <a:t> in </a:t>
            </a:r>
            <a:r>
              <a:rPr lang="nl-NL" sz="1000" dirty="0" err="1"/>
              <a:t>Unity</a:t>
            </a:r>
            <a:r>
              <a:rPr lang="nl-NL" sz="1000" dirty="0"/>
              <a:t>: </a:t>
            </a:r>
            <a:r>
              <a:rPr lang="nl-NL" sz="1000" dirty="0">
                <a:hlinkClick r:id="rId4"/>
              </a:rPr>
              <a:t>https://www.youtube.com/watch?v=HeHvlEYpRbM</a:t>
            </a:r>
            <a:r>
              <a:rPr lang="nl-NL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582445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/>
              <a:t>Bilinear Blend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nl-NL" sz="2800" dirty="0"/>
              <a:t>Bilinear blends can be useful for a wide range of applications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As one example, consider a video game character who has to aim a weapon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The character must be able to stand still and aim at any object within +/- 135 degrees to the side to side and +/- 45 degrees up and down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An animator can supply key poses at 45 degree increments in both directions</a:t>
            </a:r>
          </a:p>
          <a:p>
            <a:pPr>
              <a:lnSpc>
                <a:spcPct val="90000"/>
              </a:lnSpc>
            </a:pPr>
            <a:endParaRPr lang="en-US" altLang="nl-NL" sz="2800" dirty="0"/>
          </a:p>
          <a:p>
            <a:pPr>
              <a:lnSpc>
                <a:spcPct val="90000"/>
              </a:lnSpc>
            </a:pPr>
            <a:r>
              <a:rPr lang="en-US" altLang="nl-NL" sz="2800" dirty="0"/>
              <a:t>Then, for any desired angle, we can find the right four targets and do a bilinear blend</a:t>
            </a:r>
          </a:p>
        </p:txBody>
      </p:sp>
    </p:spTree>
    <p:extLst>
      <p:ext uri="{BB962C8B-B14F-4D97-AF65-F5344CB8AC3E}">
        <p14:creationId xmlns:p14="http://schemas.microsoft.com/office/powerpoint/2010/main" val="238214000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Animation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42537369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Machines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Blending is great for combining a few motions, but it does not address the issue of sequencing different animations over time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For this, we will use a state machine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We will define the state machine as a connected graph of states and transitions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At any time, exactly one of the states is the current state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Transitions are assumed to happen instantaneously</a:t>
            </a:r>
          </a:p>
        </p:txBody>
      </p:sp>
    </p:spTree>
    <p:extLst>
      <p:ext uri="{BB962C8B-B14F-4D97-AF65-F5344CB8AC3E}">
        <p14:creationId xmlns:p14="http://schemas.microsoft.com/office/powerpoint/2010/main" val="3688851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Machines</a:t>
            </a:r>
          </a:p>
        </p:txBody>
      </p:sp>
      <p:graphicFrame>
        <p:nvGraphicFramePr>
          <p:cNvPr id="456708" name="Object 4"/>
          <p:cNvGraphicFramePr>
            <a:graphicFrameLocks noChangeAspect="1"/>
          </p:cNvGraphicFramePr>
          <p:nvPr/>
        </p:nvGraphicFramePr>
        <p:xfrm>
          <a:off x="152400" y="2133600"/>
          <a:ext cx="88392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0" name="VISIO" r:id="rId3" imgW="3962880" imgH="1486440" progId="Visio.Drawing.6">
                  <p:embed/>
                </p:oleObj>
              </mc:Choice>
              <mc:Fallback>
                <p:oleObj name="VISIO" r:id="rId3" imgW="3962880" imgH="1486440" progId="Visio.Drawing.6">
                  <p:embed/>
                  <p:pic>
                    <p:nvPicPr>
                      <p:cNvPr id="4567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8839200" cy="331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53496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Machines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the context of animation sequencing, we think of states as representing individual animation clips and transitions being triggered by some sort of event</a:t>
            </a:r>
          </a:p>
          <a:p>
            <a:endParaRPr lang="en-US" altLang="en-US" dirty="0"/>
          </a:p>
          <a:p>
            <a:r>
              <a:rPr lang="en-US" altLang="en-US" dirty="0"/>
              <a:t>An event might come from some internal logic or some external input (button press…)</a:t>
            </a:r>
          </a:p>
        </p:txBody>
      </p:sp>
    </p:spTree>
    <p:extLst>
      <p:ext uri="{BB962C8B-B14F-4D97-AF65-F5344CB8AC3E}">
        <p14:creationId xmlns:p14="http://schemas.microsoft.com/office/powerpoint/2010/main" val="167888052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Complex Jump</a:t>
            </a:r>
          </a:p>
        </p:txBody>
      </p:sp>
      <p:graphicFrame>
        <p:nvGraphicFramePr>
          <p:cNvPr id="457732" name="Object 4"/>
          <p:cNvGraphicFramePr>
            <a:graphicFrameLocks noChangeAspect="1"/>
          </p:cNvGraphicFramePr>
          <p:nvPr/>
        </p:nvGraphicFramePr>
        <p:xfrm>
          <a:off x="1308100" y="1747838"/>
          <a:ext cx="4249738" cy="511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8" name="VISIO" r:id="rId3" imgW="2848320" imgH="3343680" progId="Visio.Drawing.6">
                  <p:embed/>
                </p:oleObj>
              </mc:Choice>
              <mc:Fallback>
                <p:oleObj name="VISIO" r:id="rId3" imgW="2848320" imgH="3343680" progId="Visio.Drawing.6">
                  <p:embed/>
                  <p:pic>
                    <p:nvPicPr>
                      <p:cNvPr id="4577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747838"/>
                        <a:ext cx="4249738" cy="5110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576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Bezier Curve</a:t>
            </a:r>
          </a:p>
        </p:txBody>
      </p:sp>
      <p:sp>
        <p:nvSpPr>
          <p:cNvPr id="349187" name="Line 3"/>
          <p:cNvSpPr>
            <a:spLocks noChangeShapeType="1"/>
          </p:cNvSpPr>
          <p:nvPr/>
        </p:nvSpPr>
        <p:spPr bwMode="auto">
          <a:xfrm flipV="1">
            <a:off x="4381500" y="1858963"/>
            <a:ext cx="1577975" cy="1098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5959475" y="1858963"/>
            <a:ext cx="2538413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9189" name="Line 5"/>
          <p:cNvSpPr>
            <a:spLocks noChangeShapeType="1"/>
          </p:cNvSpPr>
          <p:nvPr/>
        </p:nvSpPr>
        <p:spPr bwMode="auto">
          <a:xfrm flipH="1">
            <a:off x="7332663" y="3370263"/>
            <a:ext cx="1165225" cy="2263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9190" name="Text Box 6"/>
          <p:cNvSpPr txBox="1">
            <a:spLocks noChangeArrowheads="1"/>
          </p:cNvSpPr>
          <p:nvPr/>
        </p:nvSpPr>
        <p:spPr bwMode="auto">
          <a:xfrm>
            <a:off x="4038600" y="27511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0</a:t>
            </a:r>
          </a:p>
        </p:txBody>
      </p:sp>
      <p:sp>
        <p:nvSpPr>
          <p:cNvPr id="349191" name="Text Box 7"/>
          <p:cNvSpPr txBox="1">
            <a:spLocks noChangeArrowheads="1"/>
          </p:cNvSpPr>
          <p:nvPr/>
        </p:nvSpPr>
        <p:spPr bwMode="auto">
          <a:xfrm>
            <a:off x="5562600" y="13716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1</a:t>
            </a:r>
          </a:p>
        </p:txBody>
      </p:sp>
      <p:sp>
        <p:nvSpPr>
          <p:cNvPr id="349192" name="Text Box 8"/>
          <p:cNvSpPr txBox="1">
            <a:spLocks noChangeArrowheads="1"/>
          </p:cNvSpPr>
          <p:nvPr/>
        </p:nvSpPr>
        <p:spPr bwMode="auto">
          <a:xfrm>
            <a:off x="8497888" y="30956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2</a:t>
            </a:r>
          </a:p>
        </p:txBody>
      </p:sp>
      <p:sp>
        <p:nvSpPr>
          <p:cNvPr id="349193" name="Text Box 9"/>
          <p:cNvSpPr txBox="1">
            <a:spLocks noChangeArrowheads="1"/>
          </p:cNvSpPr>
          <p:nvPr/>
        </p:nvSpPr>
        <p:spPr bwMode="auto">
          <a:xfrm>
            <a:off x="7400925" y="54975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aseline="-25000"/>
              <a:t>3</a:t>
            </a:r>
          </a:p>
        </p:txBody>
      </p:sp>
      <p:sp>
        <p:nvSpPr>
          <p:cNvPr id="3491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3938587" cy="4114800"/>
          </a:xfrm>
        </p:spPr>
        <p:txBody>
          <a:bodyPr/>
          <a:lstStyle/>
          <a:p>
            <a:r>
              <a:rPr lang="en-US"/>
              <a:t>Find the point </a:t>
            </a:r>
            <a:r>
              <a:rPr lang="en-US" b="1"/>
              <a:t>x</a:t>
            </a:r>
            <a:r>
              <a:rPr lang="en-US"/>
              <a:t> on the curve as a function of parameter t:</a:t>
            </a:r>
          </a:p>
        </p:txBody>
      </p:sp>
      <p:sp>
        <p:nvSpPr>
          <p:cNvPr id="349195" name="Freeform 11"/>
          <p:cNvSpPr>
            <a:spLocks/>
          </p:cNvSpPr>
          <p:nvPr/>
        </p:nvSpPr>
        <p:spPr bwMode="auto">
          <a:xfrm>
            <a:off x="4381500" y="2592388"/>
            <a:ext cx="3454400" cy="304165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1104" y="64"/>
              </a:cxn>
              <a:cxn ang="0">
                <a:pos x="2256" y="640"/>
              </a:cxn>
              <a:cxn ang="0">
                <a:pos x="2064" y="2128"/>
              </a:cxn>
            </a:cxnLst>
            <a:rect l="0" t="0" r="r" b="b"/>
            <a:pathLst>
              <a:path w="2416" h="2128">
                <a:moveTo>
                  <a:pt x="0" y="256"/>
                </a:moveTo>
                <a:cubicBezTo>
                  <a:pt x="364" y="128"/>
                  <a:pt x="728" y="0"/>
                  <a:pt x="1104" y="64"/>
                </a:cubicBezTo>
                <a:cubicBezTo>
                  <a:pt x="1480" y="128"/>
                  <a:pt x="2096" y="296"/>
                  <a:pt x="2256" y="640"/>
                </a:cubicBezTo>
                <a:cubicBezTo>
                  <a:pt x="2416" y="984"/>
                  <a:pt x="2240" y="1556"/>
                  <a:pt x="2064" y="2128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49196" name="Text Box 12"/>
          <p:cNvSpPr txBox="1">
            <a:spLocks noChangeArrowheads="1"/>
          </p:cNvSpPr>
          <p:nvPr/>
        </p:nvSpPr>
        <p:spPr bwMode="auto">
          <a:xfrm>
            <a:off x="5486400" y="2682875"/>
            <a:ext cx="75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x</a:t>
            </a:r>
            <a:r>
              <a:rPr lang="en-US" sz="2800"/>
              <a:t>(t)</a:t>
            </a:r>
            <a:endParaRPr lang="en-US" sz="2800" baseline="-25000"/>
          </a:p>
        </p:txBody>
      </p:sp>
      <p:sp>
        <p:nvSpPr>
          <p:cNvPr id="349197" name="Text Box 13"/>
          <p:cNvSpPr txBox="1">
            <a:spLocks noChangeArrowheads="1"/>
          </p:cNvSpPr>
          <p:nvPr/>
        </p:nvSpPr>
        <p:spPr bwMode="auto">
          <a:xfrm>
            <a:off x="5638800" y="2387600"/>
            <a:ext cx="30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  <a:endParaRPr lang="en-US" sz="280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F5978-FBDC-4C64-99B9-87BA74D9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2257-6001-4504-93A2-C1BD78201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lecture on 22 November will be on skinning and facial animation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you on Wednesday!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7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13016</TotalTime>
  <Words>3473</Words>
  <Application>Microsoft Office PowerPoint</Application>
  <PresentationFormat>On-screen Show (4:3)</PresentationFormat>
  <Paragraphs>513</Paragraphs>
  <Slides>90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90</vt:i4>
      </vt:variant>
    </vt:vector>
  </HeadingPairs>
  <TitlesOfParts>
    <vt:vector size="9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Equation</vt:lpstr>
      <vt:lpstr>VISIO</vt:lpstr>
      <vt:lpstr>Computer Animation</vt:lpstr>
      <vt:lpstr>In the last lecture</vt:lpstr>
      <vt:lpstr>In this lecture</vt:lpstr>
      <vt:lpstr>Reminders</vt:lpstr>
      <vt:lpstr>Cubic Curves</vt:lpstr>
      <vt:lpstr>Bezier Curves</vt:lpstr>
      <vt:lpstr>Bezier Curve Formulation</vt:lpstr>
      <vt:lpstr>Casteljau and Bézier</vt:lpstr>
      <vt:lpstr>Bezier Curve</vt:lpstr>
      <vt:lpstr>de Casteljau Algorithm</vt:lpstr>
      <vt:lpstr>de Casteljau Algorithm</vt:lpstr>
      <vt:lpstr>de Casteljau Algorithm</vt:lpstr>
      <vt:lpstr>de Casteljau Algorithm</vt:lpstr>
      <vt:lpstr>Bezier Curve</vt:lpstr>
      <vt:lpstr>Recursive Linear Interpolation</vt:lpstr>
      <vt:lpstr>Expanding the Lerps</vt:lpstr>
      <vt:lpstr>Bernstein Polynomial Form</vt:lpstr>
      <vt:lpstr>Cubic Bernstein Polynomials</vt:lpstr>
      <vt:lpstr>Bernstein Polynomials</vt:lpstr>
      <vt:lpstr>Bernstein Polynomials</vt:lpstr>
      <vt:lpstr>Bernstein Polynomials</vt:lpstr>
      <vt:lpstr>Bernstein Polynomials</vt:lpstr>
      <vt:lpstr>Cubic Equation Form</vt:lpstr>
      <vt:lpstr>Cubic Equation Form</vt:lpstr>
      <vt:lpstr>Cubic Equation Form</vt:lpstr>
      <vt:lpstr>Cubic Matrix Form</vt:lpstr>
      <vt:lpstr>Cubic Matrix Form</vt:lpstr>
      <vt:lpstr>Matrix Form</vt:lpstr>
      <vt:lpstr>Hermite Form</vt:lpstr>
      <vt:lpstr>Hermite Curve</vt:lpstr>
      <vt:lpstr>Derivatives</vt:lpstr>
      <vt:lpstr>Hermite Curves</vt:lpstr>
      <vt:lpstr>Hermite Curves</vt:lpstr>
      <vt:lpstr>Hermite Curves</vt:lpstr>
      <vt:lpstr>Matrix Form of Hermite Curve</vt:lpstr>
      <vt:lpstr>Matrix Form of Hermite Curve</vt:lpstr>
      <vt:lpstr>Hermite Curves</vt:lpstr>
      <vt:lpstr>Keyframes &amp; Channels</vt:lpstr>
      <vt:lpstr>Rigging and Animation</vt:lpstr>
      <vt:lpstr>Pose Space</vt:lpstr>
      <vt:lpstr>Channels</vt:lpstr>
      <vt:lpstr>Channels</vt:lpstr>
      <vt:lpstr>Array of Channels</vt:lpstr>
      <vt:lpstr>Array of Poses</vt:lpstr>
      <vt:lpstr>Poses vs. Channels</vt:lpstr>
      <vt:lpstr>Keyframe Channel</vt:lpstr>
      <vt:lpstr>Keyframe Channel</vt:lpstr>
      <vt:lpstr>Keyframe</vt:lpstr>
      <vt:lpstr>Why Use Keyframes?</vt:lpstr>
      <vt:lpstr>Keyframe Data Structure</vt:lpstr>
      <vt:lpstr>Tangent Rules</vt:lpstr>
      <vt:lpstr>Smooth Tangents</vt:lpstr>
      <vt:lpstr>Channel::Precompute()</vt:lpstr>
      <vt:lpstr>Cubic Coefficients</vt:lpstr>
      <vt:lpstr>Hermite Curve (1D)</vt:lpstr>
      <vt:lpstr>Matrix Form of Hermite Curve</vt:lpstr>
      <vt:lpstr>Inverse Linear Interpolation</vt:lpstr>
      <vt:lpstr>Evaluating the Cubic</vt:lpstr>
      <vt:lpstr>Extrapolation Modes</vt:lpstr>
      <vt:lpstr>Channel::Evaluate()</vt:lpstr>
      <vt:lpstr>Random Access</vt:lpstr>
      <vt:lpstr>Sequential Access</vt:lpstr>
      <vt:lpstr>Anim File</vt:lpstr>
      <vt:lpstr>Anim classes</vt:lpstr>
      <vt:lpstr>Blending &amp; State Machines</vt:lpstr>
      <vt:lpstr>Blending &amp; Sequencing</vt:lpstr>
      <vt:lpstr>Blending &amp; Sequencing</vt:lpstr>
      <vt:lpstr>Animation Playback</vt:lpstr>
      <vt:lpstr>Animation Clip</vt:lpstr>
      <vt:lpstr>Animation Player</vt:lpstr>
      <vt:lpstr>Animation Player</vt:lpstr>
      <vt:lpstr>Animation Blending</vt:lpstr>
      <vt:lpstr>Blending Overview</vt:lpstr>
      <vt:lpstr>Generic Blend Operation</vt:lpstr>
      <vt:lpstr>Cross Dissolve</vt:lpstr>
      <vt:lpstr>Cross Dissolve</vt:lpstr>
      <vt:lpstr>Basic Math Blend Operations</vt:lpstr>
      <vt:lpstr>Add &amp; Subtract Blenders</vt:lpstr>
      <vt:lpstr>Scale Blender</vt:lpstr>
      <vt:lpstr>Body Turn</vt:lpstr>
      <vt:lpstr>Math Operations: Body Turn</vt:lpstr>
      <vt:lpstr>Bilinear Blend</vt:lpstr>
      <vt:lpstr>Bilinear Blend</vt:lpstr>
      <vt:lpstr>Bilinear Blend</vt:lpstr>
      <vt:lpstr>Animation State Machines</vt:lpstr>
      <vt:lpstr>State Machines</vt:lpstr>
      <vt:lpstr>State Machines</vt:lpstr>
      <vt:lpstr>State Machines</vt:lpstr>
      <vt:lpstr>More Complex Jump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Z.Yumak@uu.nl</dc:creator>
  <cp:lastModifiedBy>Zerrin</cp:lastModifiedBy>
  <cp:revision>395</cp:revision>
  <cp:lastPrinted>1601-01-01T00:00:00Z</cp:lastPrinted>
  <dcterms:created xsi:type="dcterms:W3CDTF">1601-01-01T00:00:00Z</dcterms:created>
  <dcterms:modified xsi:type="dcterms:W3CDTF">2023-11-19T11:37:56Z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