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129"/>
  </p:notesMasterIdLst>
  <p:handoutMasterIdLst>
    <p:handoutMasterId r:id="rId130"/>
  </p:handoutMasterIdLst>
  <p:sldIdLst>
    <p:sldId id="256" r:id="rId2"/>
    <p:sldId id="545" r:id="rId3"/>
    <p:sldId id="902" r:id="rId4"/>
    <p:sldId id="471" r:id="rId5"/>
    <p:sldId id="475" r:id="rId6"/>
    <p:sldId id="548" r:id="rId7"/>
    <p:sldId id="557" r:id="rId8"/>
    <p:sldId id="564" r:id="rId9"/>
    <p:sldId id="465" r:id="rId10"/>
    <p:sldId id="558" r:id="rId11"/>
    <p:sldId id="470" r:id="rId12"/>
    <p:sldId id="559" r:id="rId13"/>
    <p:sldId id="479" r:id="rId14"/>
    <p:sldId id="653" r:id="rId15"/>
    <p:sldId id="549" r:id="rId16"/>
    <p:sldId id="561" r:id="rId17"/>
    <p:sldId id="565" r:id="rId18"/>
    <p:sldId id="562" r:id="rId19"/>
    <p:sldId id="904" r:id="rId20"/>
    <p:sldId id="905" r:id="rId21"/>
    <p:sldId id="476" r:id="rId22"/>
    <p:sldId id="536" r:id="rId23"/>
    <p:sldId id="563" r:id="rId24"/>
    <p:sldId id="546" r:id="rId25"/>
    <p:sldId id="901" r:id="rId26"/>
    <p:sldId id="527" r:id="rId27"/>
    <p:sldId id="473" r:id="rId28"/>
    <p:sldId id="531" r:id="rId29"/>
    <p:sldId id="532" r:id="rId30"/>
    <p:sldId id="542" r:id="rId31"/>
    <p:sldId id="483" r:id="rId32"/>
    <p:sldId id="484" r:id="rId33"/>
    <p:sldId id="906" r:id="rId34"/>
    <p:sldId id="537" r:id="rId35"/>
    <p:sldId id="533" r:id="rId36"/>
    <p:sldId id="543" r:id="rId37"/>
    <p:sldId id="541" r:id="rId38"/>
    <p:sldId id="551" r:id="rId39"/>
    <p:sldId id="547" r:id="rId40"/>
    <p:sldId id="485" r:id="rId41"/>
    <p:sldId id="514" r:id="rId42"/>
    <p:sldId id="518" r:id="rId43"/>
    <p:sldId id="486" r:id="rId44"/>
    <p:sldId id="529" r:id="rId45"/>
    <p:sldId id="487" r:id="rId46"/>
    <p:sldId id="512" r:id="rId47"/>
    <p:sldId id="528" r:id="rId48"/>
    <p:sldId id="538" r:id="rId49"/>
    <p:sldId id="534" r:id="rId50"/>
    <p:sldId id="555" r:id="rId51"/>
    <p:sldId id="499" r:id="rId52"/>
    <p:sldId id="500" r:id="rId53"/>
    <p:sldId id="501" r:id="rId54"/>
    <p:sldId id="553" r:id="rId55"/>
    <p:sldId id="506" r:id="rId56"/>
    <p:sldId id="566" r:id="rId57"/>
    <p:sldId id="891" r:id="rId58"/>
    <p:sldId id="892" r:id="rId59"/>
    <p:sldId id="893" r:id="rId60"/>
    <p:sldId id="647" r:id="rId61"/>
    <p:sldId id="894" r:id="rId62"/>
    <p:sldId id="896" r:id="rId63"/>
    <p:sldId id="641" r:id="rId64"/>
    <p:sldId id="897" r:id="rId65"/>
    <p:sldId id="899" r:id="rId66"/>
    <p:sldId id="567" r:id="rId67"/>
    <p:sldId id="568" r:id="rId68"/>
    <p:sldId id="859" r:id="rId69"/>
    <p:sldId id="860" r:id="rId70"/>
    <p:sldId id="861" r:id="rId71"/>
    <p:sldId id="862" r:id="rId72"/>
    <p:sldId id="863" r:id="rId73"/>
    <p:sldId id="864" r:id="rId74"/>
    <p:sldId id="865" r:id="rId75"/>
    <p:sldId id="866" r:id="rId76"/>
    <p:sldId id="867" r:id="rId77"/>
    <p:sldId id="868" r:id="rId78"/>
    <p:sldId id="869" r:id="rId79"/>
    <p:sldId id="871" r:id="rId80"/>
    <p:sldId id="872" r:id="rId81"/>
    <p:sldId id="873" r:id="rId82"/>
    <p:sldId id="874" r:id="rId83"/>
    <p:sldId id="875" r:id="rId84"/>
    <p:sldId id="876" r:id="rId85"/>
    <p:sldId id="877" r:id="rId86"/>
    <p:sldId id="900" r:id="rId87"/>
    <p:sldId id="878" r:id="rId88"/>
    <p:sldId id="879" r:id="rId89"/>
    <p:sldId id="880" r:id="rId90"/>
    <p:sldId id="881" r:id="rId91"/>
    <p:sldId id="882" r:id="rId92"/>
    <p:sldId id="883" r:id="rId93"/>
    <p:sldId id="884" r:id="rId94"/>
    <p:sldId id="907" r:id="rId95"/>
    <p:sldId id="885" r:id="rId96"/>
    <p:sldId id="886" r:id="rId97"/>
    <p:sldId id="887" r:id="rId98"/>
    <p:sldId id="888" r:id="rId99"/>
    <p:sldId id="842" r:id="rId100"/>
    <p:sldId id="843" r:id="rId101"/>
    <p:sldId id="844" r:id="rId102"/>
    <p:sldId id="845" r:id="rId103"/>
    <p:sldId id="846" r:id="rId104"/>
    <p:sldId id="847" r:id="rId105"/>
    <p:sldId id="848" r:id="rId106"/>
    <p:sldId id="849" r:id="rId107"/>
    <p:sldId id="850" r:id="rId108"/>
    <p:sldId id="851" r:id="rId109"/>
    <p:sldId id="852" r:id="rId110"/>
    <p:sldId id="853" r:id="rId111"/>
    <p:sldId id="854" r:id="rId112"/>
    <p:sldId id="855" r:id="rId113"/>
    <p:sldId id="856" r:id="rId114"/>
    <p:sldId id="857" r:id="rId115"/>
    <p:sldId id="858" r:id="rId116"/>
    <p:sldId id="824" r:id="rId117"/>
    <p:sldId id="825" r:id="rId118"/>
    <p:sldId id="826" r:id="rId119"/>
    <p:sldId id="827" r:id="rId120"/>
    <p:sldId id="828" r:id="rId121"/>
    <p:sldId id="829" r:id="rId122"/>
    <p:sldId id="837" r:id="rId123"/>
    <p:sldId id="838" r:id="rId124"/>
    <p:sldId id="839" r:id="rId125"/>
    <p:sldId id="840" r:id="rId126"/>
    <p:sldId id="903" r:id="rId127"/>
    <p:sldId id="908" r:id="rId12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7" autoAdjust="0"/>
    <p:restoredTop sz="82096" autoAdjust="0"/>
  </p:normalViewPr>
  <p:slideViewPr>
    <p:cSldViewPr>
      <p:cViewPr varScale="1">
        <p:scale>
          <a:sx n="93" d="100"/>
          <a:sy n="93" d="100"/>
        </p:scale>
        <p:origin x="2448" y="96"/>
      </p:cViewPr>
      <p:guideLst>
        <p:guide orient="horz" pos="2160"/>
        <p:guide pos="2880"/>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image" Target="../media/image6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28877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28877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28877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9548CA4-ABBD-4355-8680-92EC7A7795F6}" type="slidenum">
              <a:rPr lang="en-US"/>
              <a:pPr/>
              <a:t>‹#›</a:t>
            </a:fld>
            <a:endParaRPr lang="en-US"/>
          </a:p>
        </p:txBody>
      </p:sp>
    </p:spTree>
    <p:extLst>
      <p:ext uri="{BB962C8B-B14F-4D97-AF65-F5344CB8AC3E}">
        <p14:creationId xmlns:p14="http://schemas.microsoft.com/office/powerpoint/2010/main" val="843252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B516697F-B744-4413-9206-F4D1E731B4C7}" type="datetimeFigureOut">
              <a:rPr lang="en-US" smtClean="0"/>
              <a:pPr/>
              <a:t>11/19/2023</a:t>
            </a:fld>
            <a:endParaRPr lang="en-US"/>
          </a:p>
        </p:txBody>
      </p:sp>
      <p:sp>
        <p:nvSpPr>
          <p:cNvPr id="4" name="Tijdelijke aanduiding voor dia-afbeelding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FA6EA364-C843-4EAC-BA69-6C04F279F3E1}" type="slidenum">
              <a:rPr lang="en-US" smtClean="0"/>
              <a:pPr/>
              <a:t>‹#›</a:t>
            </a:fld>
            <a:endParaRPr lang="en-US"/>
          </a:p>
        </p:txBody>
      </p:sp>
    </p:spTree>
    <p:extLst>
      <p:ext uri="{BB962C8B-B14F-4D97-AF65-F5344CB8AC3E}">
        <p14:creationId xmlns:p14="http://schemas.microsoft.com/office/powerpoint/2010/main" val="326133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en.wikipedia.org/wiki/Traditional_animation" TargetMode="External"/><Relationship Id="rId13" Type="http://schemas.openxmlformats.org/officeDocument/2006/relationships/hyperlink" Target="https://en.wikipedia.org/wiki/Animator" TargetMode="External"/><Relationship Id="rId18" Type="http://schemas.openxmlformats.org/officeDocument/2006/relationships/hyperlink" Target="https://en.wikipedia.org/wiki/Computer_programming" TargetMode="External"/><Relationship Id="rId3" Type="http://schemas.openxmlformats.org/officeDocument/2006/relationships/hyperlink" Target="https://en.wikipedia.org/w/index.php?title=Computer_animation&amp;action=edit&amp;section=13" TargetMode="External"/><Relationship Id="rId21" Type="http://schemas.openxmlformats.org/officeDocument/2006/relationships/hyperlink" Target="https://en.wikipedia.org/wiki/Inside_Out_(2015_film)" TargetMode="External"/><Relationship Id="rId7" Type="http://schemas.openxmlformats.org/officeDocument/2006/relationships/hyperlink" Target="https://en.wikipedia.org/wiki/Inbetweening" TargetMode="External"/><Relationship Id="rId12" Type="http://schemas.openxmlformats.org/officeDocument/2006/relationships/hyperlink" Target="https://en.wikipedia.org/wiki/3D_computer_graphics" TargetMode="External"/><Relationship Id="rId17" Type="http://schemas.openxmlformats.org/officeDocument/2006/relationships/hyperlink" Target="https://en.wikipedia.org/wiki/Gravitation" TargetMode="External"/><Relationship Id="rId2" Type="http://schemas.openxmlformats.org/officeDocument/2006/relationships/slide" Target="../slides/slide30.xml"/><Relationship Id="rId16" Type="http://schemas.openxmlformats.org/officeDocument/2006/relationships/hyperlink" Target="https://en.wikipedia.org/wiki/Force" TargetMode="External"/><Relationship Id="rId20" Type="http://schemas.openxmlformats.org/officeDocument/2006/relationships/hyperlink" Target="https://en.wikipedia.org/wiki/Frozen_(2013_film)" TargetMode="External"/><Relationship Id="rId1" Type="http://schemas.openxmlformats.org/officeDocument/2006/relationships/notesMaster" Target="../notesMasters/notesMaster1.xml"/><Relationship Id="rId6" Type="http://schemas.openxmlformats.org/officeDocument/2006/relationships/hyperlink" Target="https://en.wikipedia.org/wiki/Key_frame" TargetMode="External"/><Relationship Id="rId11" Type="http://schemas.openxmlformats.org/officeDocument/2006/relationships/hyperlink" Target="https://en.wikipedia.org/wiki/Antz" TargetMode="External"/><Relationship Id="rId5" Type="http://schemas.openxmlformats.org/officeDocument/2006/relationships/hyperlink" Target="https://en.wikipedia.org/wiki/Software" TargetMode="External"/><Relationship Id="rId15" Type="http://schemas.openxmlformats.org/officeDocument/2006/relationships/hyperlink" Target="https://en.wikipedia.org/wiki/Mass" TargetMode="External"/><Relationship Id="rId23" Type="http://schemas.openxmlformats.org/officeDocument/2006/relationships/hyperlink" Target="https://en.wikipedia.org/wiki/Finding_Nemo" TargetMode="External"/><Relationship Id="rId10" Type="http://schemas.openxmlformats.org/officeDocument/2006/relationships/hyperlink" Target="https://en.wikipedia.org/wiki/Beauty_and_the_Beast_(1991_film)" TargetMode="External"/><Relationship Id="rId19" Type="http://schemas.openxmlformats.org/officeDocument/2006/relationships/hyperlink" Target="https://en.wikipedia.org/wiki/Toy_Story" TargetMode="External"/><Relationship Id="rId4" Type="http://schemas.openxmlformats.org/officeDocument/2006/relationships/hyperlink" Target="https://en.wikipedia.org/wiki/2D_computer_graphics" TargetMode="External"/><Relationship Id="rId9" Type="http://schemas.openxmlformats.org/officeDocument/2006/relationships/hyperlink" Target="https://en.wikipedia.org/wiki/Computer_animation#cite_note-Roos-8" TargetMode="External"/><Relationship Id="rId14" Type="http://schemas.openxmlformats.org/officeDocument/2006/relationships/hyperlink" Target="https://en.wikipedia.org/wiki/Algorithm" TargetMode="External"/><Relationship Id="rId22" Type="http://schemas.openxmlformats.org/officeDocument/2006/relationships/hyperlink" Target="https://en.wikipedia.org/wiki/Shrek"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a:t>
            </a:fld>
            <a:endParaRPr lang="en-US"/>
          </a:p>
        </p:txBody>
      </p:sp>
    </p:spTree>
    <p:extLst>
      <p:ext uri="{BB962C8B-B14F-4D97-AF65-F5344CB8AC3E}">
        <p14:creationId xmlns:p14="http://schemas.microsoft.com/office/powerpoint/2010/main" val="1142868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11</a:t>
            </a:fld>
            <a:endParaRPr lang="en-US"/>
          </a:p>
        </p:txBody>
      </p:sp>
    </p:spTree>
    <p:extLst>
      <p:ext uri="{BB962C8B-B14F-4D97-AF65-F5344CB8AC3E}">
        <p14:creationId xmlns:p14="http://schemas.microsoft.com/office/powerpoint/2010/main" val="10563250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107</a:t>
            </a:fld>
            <a:endParaRPr lang="en-US"/>
          </a:p>
        </p:txBody>
      </p:sp>
    </p:spTree>
    <p:extLst>
      <p:ext uri="{BB962C8B-B14F-4D97-AF65-F5344CB8AC3E}">
        <p14:creationId xmlns:p14="http://schemas.microsoft.com/office/powerpoint/2010/main" val="2306584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108</a:t>
            </a:fld>
            <a:endParaRPr lang="en-US"/>
          </a:p>
        </p:txBody>
      </p:sp>
    </p:spTree>
    <p:extLst>
      <p:ext uri="{BB962C8B-B14F-4D97-AF65-F5344CB8AC3E}">
        <p14:creationId xmlns:p14="http://schemas.microsoft.com/office/powerpoint/2010/main" val="32884701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109</a:t>
            </a:fld>
            <a:endParaRPr lang="en-US"/>
          </a:p>
        </p:txBody>
      </p:sp>
    </p:spTree>
    <p:extLst>
      <p:ext uri="{BB962C8B-B14F-4D97-AF65-F5344CB8AC3E}">
        <p14:creationId xmlns:p14="http://schemas.microsoft.com/office/powerpoint/2010/main" val="5338298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110</a:t>
            </a:fld>
            <a:endParaRPr lang="en-US"/>
          </a:p>
        </p:txBody>
      </p:sp>
    </p:spTree>
    <p:extLst>
      <p:ext uri="{BB962C8B-B14F-4D97-AF65-F5344CB8AC3E}">
        <p14:creationId xmlns:p14="http://schemas.microsoft.com/office/powerpoint/2010/main" val="7299381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111</a:t>
            </a:fld>
            <a:endParaRPr lang="en-US"/>
          </a:p>
        </p:txBody>
      </p:sp>
    </p:spTree>
    <p:extLst>
      <p:ext uri="{BB962C8B-B14F-4D97-AF65-F5344CB8AC3E}">
        <p14:creationId xmlns:p14="http://schemas.microsoft.com/office/powerpoint/2010/main" val="39086605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112</a:t>
            </a:fld>
            <a:endParaRPr lang="en-US"/>
          </a:p>
        </p:txBody>
      </p:sp>
    </p:spTree>
    <p:extLst>
      <p:ext uri="{BB962C8B-B14F-4D97-AF65-F5344CB8AC3E}">
        <p14:creationId xmlns:p14="http://schemas.microsoft.com/office/powerpoint/2010/main" val="35800539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113</a:t>
            </a:fld>
            <a:endParaRPr lang="en-US"/>
          </a:p>
        </p:txBody>
      </p:sp>
    </p:spTree>
    <p:extLst>
      <p:ext uri="{BB962C8B-B14F-4D97-AF65-F5344CB8AC3E}">
        <p14:creationId xmlns:p14="http://schemas.microsoft.com/office/powerpoint/2010/main" val="36132962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114</a:t>
            </a:fld>
            <a:endParaRPr lang="en-US"/>
          </a:p>
        </p:txBody>
      </p:sp>
    </p:spTree>
    <p:extLst>
      <p:ext uri="{BB962C8B-B14F-4D97-AF65-F5344CB8AC3E}">
        <p14:creationId xmlns:p14="http://schemas.microsoft.com/office/powerpoint/2010/main" val="29889241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115</a:t>
            </a:fld>
            <a:endParaRPr lang="en-US"/>
          </a:p>
        </p:txBody>
      </p:sp>
    </p:spTree>
    <p:extLst>
      <p:ext uri="{BB962C8B-B14F-4D97-AF65-F5344CB8AC3E}">
        <p14:creationId xmlns:p14="http://schemas.microsoft.com/office/powerpoint/2010/main" val="27913479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124</a:t>
            </a:fld>
            <a:endParaRPr lang="en-US"/>
          </a:p>
        </p:txBody>
      </p:sp>
    </p:spTree>
    <p:extLst>
      <p:ext uri="{BB962C8B-B14F-4D97-AF65-F5344CB8AC3E}">
        <p14:creationId xmlns:p14="http://schemas.microsoft.com/office/powerpoint/2010/main" val="34951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12</a:t>
            </a:fld>
            <a:endParaRPr lang="en-US"/>
          </a:p>
        </p:txBody>
      </p:sp>
    </p:spTree>
    <p:extLst>
      <p:ext uri="{BB962C8B-B14F-4D97-AF65-F5344CB8AC3E}">
        <p14:creationId xmlns:p14="http://schemas.microsoft.com/office/powerpoint/2010/main" val="37851277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126</a:t>
            </a:fld>
            <a:endParaRPr lang="en-US"/>
          </a:p>
        </p:txBody>
      </p:sp>
    </p:spTree>
    <p:extLst>
      <p:ext uri="{BB962C8B-B14F-4D97-AF65-F5344CB8AC3E}">
        <p14:creationId xmlns:p14="http://schemas.microsoft.com/office/powerpoint/2010/main" val="197605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13</a:t>
            </a:fld>
            <a:endParaRPr lang="en-US"/>
          </a:p>
        </p:txBody>
      </p:sp>
    </p:spTree>
    <p:extLst>
      <p:ext uri="{BB962C8B-B14F-4D97-AF65-F5344CB8AC3E}">
        <p14:creationId xmlns:p14="http://schemas.microsoft.com/office/powerpoint/2010/main" val="83779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15</a:t>
            </a:fld>
            <a:endParaRPr lang="en-US"/>
          </a:p>
        </p:txBody>
      </p:sp>
    </p:spTree>
    <p:extLst>
      <p:ext uri="{BB962C8B-B14F-4D97-AF65-F5344CB8AC3E}">
        <p14:creationId xmlns:p14="http://schemas.microsoft.com/office/powerpoint/2010/main" val="107686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16</a:t>
            </a:fld>
            <a:endParaRPr lang="en-US"/>
          </a:p>
        </p:txBody>
      </p:sp>
    </p:spTree>
    <p:extLst>
      <p:ext uri="{BB962C8B-B14F-4D97-AF65-F5344CB8AC3E}">
        <p14:creationId xmlns:p14="http://schemas.microsoft.com/office/powerpoint/2010/main" val="23393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17</a:t>
            </a:fld>
            <a:endParaRPr lang="en-US"/>
          </a:p>
        </p:txBody>
      </p:sp>
    </p:spTree>
    <p:extLst>
      <p:ext uri="{BB962C8B-B14F-4D97-AF65-F5344CB8AC3E}">
        <p14:creationId xmlns:p14="http://schemas.microsoft.com/office/powerpoint/2010/main" val="142996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18</a:t>
            </a:fld>
            <a:endParaRPr lang="en-US"/>
          </a:p>
        </p:txBody>
      </p:sp>
    </p:spTree>
    <p:extLst>
      <p:ext uri="{BB962C8B-B14F-4D97-AF65-F5344CB8AC3E}">
        <p14:creationId xmlns:p14="http://schemas.microsoft.com/office/powerpoint/2010/main" val="2272291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19</a:t>
            </a:fld>
            <a:endParaRPr lang="en-US"/>
          </a:p>
        </p:txBody>
      </p:sp>
    </p:spTree>
    <p:extLst>
      <p:ext uri="{BB962C8B-B14F-4D97-AF65-F5344CB8AC3E}">
        <p14:creationId xmlns:p14="http://schemas.microsoft.com/office/powerpoint/2010/main" val="185107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21</a:t>
            </a:fld>
            <a:endParaRPr lang="en-US"/>
          </a:p>
        </p:txBody>
      </p:sp>
    </p:spTree>
    <p:extLst>
      <p:ext uri="{BB962C8B-B14F-4D97-AF65-F5344CB8AC3E}">
        <p14:creationId xmlns:p14="http://schemas.microsoft.com/office/powerpoint/2010/main" val="9672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22</a:t>
            </a:fld>
            <a:endParaRPr lang="en-US"/>
          </a:p>
        </p:txBody>
      </p:sp>
    </p:spTree>
    <p:extLst>
      <p:ext uri="{BB962C8B-B14F-4D97-AF65-F5344CB8AC3E}">
        <p14:creationId xmlns:p14="http://schemas.microsoft.com/office/powerpoint/2010/main" val="3193132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a:t>
            </a:fld>
            <a:endParaRPr lang="en-US"/>
          </a:p>
        </p:txBody>
      </p:sp>
    </p:spTree>
    <p:extLst>
      <p:ext uri="{BB962C8B-B14F-4D97-AF65-F5344CB8AC3E}">
        <p14:creationId xmlns:p14="http://schemas.microsoft.com/office/powerpoint/2010/main" val="319998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23</a:t>
            </a:fld>
            <a:endParaRPr lang="en-US"/>
          </a:p>
        </p:txBody>
      </p:sp>
    </p:spTree>
    <p:extLst>
      <p:ext uri="{BB962C8B-B14F-4D97-AF65-F5344CB8AC3E}">
        <p14:creationId xmlns:p14="http://schemas.microsoft.com/office/powerpoint/2010/main" val="2787260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24</a:t>
            </a:fld>
            <a:endParaRPr lang="en-US"/>
          </a:p>
        </p:txBody>
      </p:sp>
    </p:spTree>
    <p:extLst>
      <p:ext uri="{BB962C8B-B14F-4D97-AF65-F5344CB8AC3E}">
        <p14:creationId xmlns:p14="http://schemas.microsoft.com/office/powerpoint/2010/main" val="313884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26</a:t>
            </a:fld>
            <a:endParaRPr lang="en-US"/>
          </a:p>
        </p:txBody>
      </p:sp>
    </p:spTree>
    <p:extLst>
      <p:ext uri="{BB962C8B-B14F-4D97-AF65-F5344CB8AC3E}">
        <p14:creationId xmlns:p14="http://schemas.microsoft.com/office/powerpoint/2010/main" val="150080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27</a:t>
            </a:fld>
            <a:endParaRPr lang="en-US"/>
          </a:p>
        </p:txBody>
      </p:sp>
    </p:spTree>
    <p:extLst>
      <p:ext uri="{BB962C8B-B14F-4D97-AF65-F5344CB8AC3E}">
        <p14:creationId xmlns:p14="http://schemas.microsoft.com/office/powerpoint/2010/main" val="2980345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28</a:t>
            </a:fld>
            <a:endParaRPr lang="en-US"/>
          </a:p>
        </p:txBody>
      </p:sp>
    </p:spTree>
    <p:extLst>
      <p:ext uri="{BB962C8B-B14F-4D97-AF65-F5344CB8AC3E}">
        <p14:creationId xmlns:p14="http://schemas.microsoft.com/office/powerpoint/2010/main" val="2445373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29</a:t>
            </a:fld>
            <a:endParaRPr lang="en-US"/>
          </a:p>
        </p:txBody>
      </p:sp>
    </p:spTree>
    <p:extLst>
      <p:ext uri="{BB962C8B-B14F-4D97-AF65-F5344CB8AC3E}">
        <p14:creationId xmlns:p14="http://schemas.microsoft.com/office/powerpoint/2010/main" val="3137541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mn-lt"/>
                <a:ea typeface="+mn-ea"/>
                <a:cs typeface="+mn-cs"/>
              </a:rPr>
              <a:t>Computer-assisted vs computer-generated animation[</a:t>
            </a:r>
            <a:r>
              <a:rPr lang="en-US" sz="1200" b="0" i="0" u="none" strike="noStrike" kern="1200" dirty="0">
                <a:solidFill>
                  <a:schemeClr val="tx1"/>
                </a:solidFill>
                <a:effectLst/>
                <a:latin typeface="+mn-lt"/>
                <a:ea typeface="+mn-ea"/>
                <a:cs typeface="+mn-cs"/>
                <a:hlinkClick r:id="rId3" tooltip="Edit section: Computer-assisted vs computer-generated animation"/>
              </a:rPr>
              <a:t>edit</a:t>
            </a:r>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To animate means "to give life to" and there are two basic ways that animators commonly do this.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Computer-assisted animation</a:t>
            </a:r>
            <a:r>
              <a:rPr lang="en-US" sz="1200" b="0" i="0" kern="1200" dirty="0">
                <a:solidFill>
                  <a:schemeClr val="tx1"/>
                </a:solidFill>
                <a:effectLst/>
                <a:latin typeface="+mn-lt"/>
                <a:ea typeface="+mn-ea"/>
                <a:cs typeface="+mn-cs"/>
              </a:rPr>
              <a:t> is usually classed as two-dimensional (</a:t>
            </a:r>
            <a:r>
              <a:rPr lang="en-US" sz="1200" b="0" i="0" u="none" strike="noStrike" kern="1200" dirty="0">
                <a:solidFill>
                  <a:schemeClr val="tx1"/>
                </a:solidFill>
                <a:effectLst/>
                <a:latin typeface="+mn-lt"/>
                <a:ea typeface="+mn-ea"/>
                <a:cs typeface="+mn-cs"/>
                <a:hlinkClick r:id="rId4" tooltip="2D computer graphics"/>
              </a:rPr>
              <a:t>2D</a:t>
            </a:r>
            <a:r>
              <a:rPr lang="en-US" sz="1200" b="0" i="0" kern="1200" dirty="0">
                <a:solidFill>
                  <a:schemeClr val="tx1"/>
                </a:solidFill>
                <a:effectLst/>
                <a:latin typeface="+mn-lt"/>
                <a:ea typeface="+mn-ea"/>
                <a:cs typeface="+mn-cs"/>
              </a:rPr>
              <a:t>) animation. Creators drawings either hand drawn (pencil to paper) or interactively drawn(drawn on the computer) using different assisting appliances and are positioned into specific software packages. Within the </a:t>
            </a:r>
            <a:r>
              <a:rPr lang="en-US" sz="1200" b="0" i="0" u="none" strike="noStrike" kern="1200" dirty="0">
                <a:solidFill>
                  <a:schemeClr val="tx1"/>
                </a:solidFill>
                <a:effectLst/>
                <a:latin typeface="+mn-lt"/>
                <a:ea typeface="+mn-ea"/>
                <a:cs typeface="+mn-cs"/>
                <a:hlinkClick r:id="rId5" tooltip="Software"/>
              </a:rPr>
              <a:t>software</a:t>
            </a:r>
            <a:r>
              <a:rPr lang="en-US" sz="1200" b="0" i="0" kern="1200" dirty="0">
                <a:solidFill>
                  <a:schemeClr val="tx1"/>
                </a:solidFill>
                <a:effectLst/>
                <a:latin typeface="+mn-lt"/>
                <a:ea typeface="+mn-ea"/>
                <a:cs typeface="+mn-cs"/>
              </a:rPr>
              <a:t> package the creator will place drawings into different </a:t>
            </a:r>
            <a:r>
              <a:rPr lang="en-US" sz="1200" b="0" i="0" u="none" strike="noStrike" kern="1200" dirty="0">
                <a:solidFill>
                  <a:schemeClr val="tx1"/>
                </a:solidFill>
                <a:effectLst/>
                <a:latin typeface="+mn-lt"/>
                <a:ea typeface="+mn-ea"/>
                <a:cs typeface="+mn-cs"/>
                <a:hlinkClick r:id="rId6" tooltip="Key frame"/>
              </a:rPr>
              <a:t>key frames</a:t>
            </a:r>
            <a:r>
              <a:rPr lang="en-US" sz="1200" b="0" i="0" kern="1200" dirty="0">
                <a:solidFill>
                  <a:schemeClr val="tx1"/>
                </a:solidFill>
                <a:effectLst/>
                <a:latin typeface="+mn-lt"/>
                <a:ea typeface="+mn-ea"/>
                <a:cs typeface="+mn-cs"/>
              </a:rPr>
              <a:t> which fundamentally create an outline of the most important movements. The computer will then fill in all the " in-between frames", commonly known as </a:t>
            </a:r>
            <a:r>
              <a:rPr lang="en-US" sz="1200" b="0" i="0" u="none" strike="noStrike" kern="1200" dirty="0" err="1">
                <a:solidFill>
                  <a:schemeClr val="tx1"/>
                </a:solidFill>
                <a:effectLst/>
                <a:latin typeface="+mn-lt"/>
                <a:ea typeface="+mn-ea"/>
                <a:cs typeface="+mn-cs"/>
                <a:hlinkClick r:id="rId7" tooltip="Inbetweening"/>
              </a:rPr>
              <a:t>Tweening</a:t>
            </a:r>
            <a:r>
              <a:rPr lang="en-US" sz="1200" b="0" i="0" kern="1200" dirty="0">
                <a:solidFill>
                  <a:schemeClr val="tx1"/>
                </a:solidFill>
                <a:effectLst/>
                <a:latin typeface="+mn-lt"/>
                <a:ea typeface="+mn-ea"/>
                <a:cs typeface="+mn-cs"/>
              </a:rPr>
              <a:t>. Computer-assisted animation is basically using new technologies to cut down the time scale that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could take, but still having the elements of traditional drawings of characters or objects.</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examples of films using computer-assisted animation are </a:t>
            </a:r>
            <a:r>
              <a:rPr lang="en-US" sz="1200" b="0" i="1" u="none" strike="noStrike" kern="1200" dirty="0">
                <a:solidFill>
                  <a:schemeClr val="tx1"/>
                </a:solidFill>
                <a:effectLst/>
                <a:latin typeface="+mn-lt"/>
                <a:ea typeface="+mn-ea"/>
                <a:cs typeface="+mn-cs"/>
                <a:hlinkClick r:id="rId10" tooltip="Beauty and the Beast (1991 film)"/>
              </a:rPr>
              <a:t>Beauty and the Beast</a:t>
            </a:r>
            <a:r>
              <a:rPr lang="en-US" sz="1200" b="0" i="0" kern="1200" dirty="0">
                <a:solidFill>
                  <a:schemeClr val="tx1"/>
                </a:solidFill>
                <a:effectLst/>
                <a:latin typeface="+mn-lt"/>
                <a:ea typeface="+mn-ea"/>
                <a:cs typeface="+mn-cs"/>
              </a:rPr>
              <a:t> and </a:t>
            </a:r>
            <a:r>
              <a:rPr lang="en-US" sz="1200" b="0" i="1" u="none" strike="noStrike" kern="1200" dirty="0" err="1">
                <a:solidFill>
                  <a:schemeClr val="tx1"/>
                </a:solidFill>
                <a:effectLst/>
                <a:latin typeface="+mn-lt"/>
                <a:ea typeface="+mn-ea"/>
                <a:cs typeface="+mn-cs"/>
                <a:hlinkClick r:id="rId11" tooltip="Antz"/>
              </a:rPr>
              <a:t>Antz</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Computer-generated animation</a:t>
            </a:r>
            <a:r>
              <a:rPr lang="en-US" sz="1200" b="0" i="0" kern="1200" dirty="0">
                <a:solidFill>
                  <a:schemeClr val="tx1"/>
                </a:solidFill>
                <a:effectLst/>
                <a:latin typeface="+mn-lt"/>
                <a:ea typeface="+mn-ea"/>
                <a:cs typeface="+mn-cs"/>
              </a:rPr>
              <a:t> is known as 3-dimensional (</a:t>
            </a:r>
            <a:r>
              <a:rPr lang="en-US" sz="1200" b="0" i="0" u="none" strike="noStrike" kern="1200" dirty="0">
                <a:solidFill>
                  <a:schemeClr val="tx1"/>
                </a:solidFill>
                <a:effectLst/>
                <a:latin typeface="+mn-lt"/>
                <a:ea typeface="+mn-ea"/>
                <a:cs typeface="+mn-cs"/>
                <a:hlinkClick r:id="rId12" tooltip="3D computer graphics"/>
              </a:rPr>
              <a:t>3D</a:t>
            </a:r>
            <a:r>
              <a:rPr lang="en-US" sz="1200" b="0" i="0" kern="1200" dirty="0">
                <a:solidFill>
                  <a:schemeClr val="tx1"/>
                </a:solidFill>
                <a:effectLst/>
                <a:latin typeface="+mn-lt"/>
                <a:ea typeface="+mn-ea"/>
                <a:cs typeface="+mn-cs"/>
              </a:rPr>
              <a:t>) animation. Creators will design an object or character with an X,Y and Z axis. Unlike the traditional way of animation no pencil to paper drawings create the way computer generated animation works. The object or character created will then be taken into a software, key framing and </a:t>
            </a:r>
            <a:r>
              <a:rPr lang="en-US" sz="1200" b="0" i="0" kern="1200" dirty="0" err="1">
                <a:solidFill>
                  <a:schemeClr val="tx1"/>
                </a:solidFill>
                <a:effectLst/>
                <a:latin typeface="+mn-lt"/>
                <a:ea typeface="+mn-ea"/>
                <a:cs typeface="+mn-cs"/>
              </a:rPr>
              <a:t>tweening</a:t>
            </a:r>
            <a:r>
              <a:rPr lang="en-US" sz="1200" b="0" i="0" kern="1200" dirty="0">
                <a:solidFill>
                  <a:schemeClr val="tx1"/>
                </a:solidFill>
                <a:effectLst/>
                <a:latin typeface="+mn-lt"/>
                <a:ea typeface="+mn-ea"/>
                <a:cs typeface="+mn-cs"/>
              </a:rPr>
              <a:t> are also carried out in computer generated animation but are also a lot of techniques used that do not relate to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tooltip="Animator"/>
              </a:rPr>
              <a:t>Animators</a:t>
            </a:r>
            <a:r>
              <a:rPr lang="en-US" sz="1200" b="0" i="0" kern="1200" dirty="0">
                <a:solidFill>
                  <a:schemeClr val="tx1"/>
                </a:solidFill>
                <a:effectLst/>
                <a:latin typeface="+mn-lt"/>
                <a:ea typeface="+mn-ea"/>
                <a:cs typeface="+mn-cs"/>
              </a:rPr>
              <a:t> can break physical laws by using mathematical </a:t>
            </a:r>
            <a:r>
              <a:rPr lang="en-US" sz="1200" b="0" i="0" u="none" strike="noStrike" kern="1200" dirty="0">
                <a:solidFill>
                  <a:schemeClr val="tx1"/>
                </a:solidFill>
                <a:effectLst/>
                <a:latin typeface="+mn-lt"/>
                <a:ea typeface="+mn-ea"/>
                <a:cs typeface="+mn-cs"/>
                <a:hlinkClick r:id="rId14" tooltip="Algorithm"/>
              </a:rPr>
              <a:t>algorithms</a:t>
            </a:r>
            <a:r>
              <a:rPr lang="en-US" sz="1200" b="0" i="0" kern="1200" dirty="0">
                <a:solidFill>
                  <a:schemeClr val="tx1"/>
                </a:solidFill>
                <a:effectLst/>
                <a:latin typeface="+mn-lt"/>
                <a:ea typeface="+mn-ea"/>
                <a:cs typeface="+mn-cs"/>
              </a:rPr>
              <a:t> to cheat, </a:t>
            </a:r>
            <a:r>
              <a:rPr lang="en-US" sz="1200" b="0" i="0" u="none" strike="noStrike" kern="1200" dirty="0">
                <a:solidFill>
                  <a:schemeClr val="tx1"/>
                </a:solidFill>
                <a:effectLst/>
                <a:latin typeface="+mn-lt"/>
                <a:ea typeface="+mn-ea"/>
                <a:cs typeface="+mn-cs"/>
                <a:hlinkClick r:id="rId15" tooltip="Mass"/>
              </a:rPr>
              <a:t>mass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6" tooltip="Force"/>
              </a:rPr>
              <a:t>force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7" tooltip="Gravitation"/>
              </a:rPr>
              <a:t>gravity</a:t>
            </a:r>
            <a:r>
              <a:rPr lang="en-US" sz="1200" b="0" i="0" kern="1200" dirty="0">
                <a:solidFill>
                  <a:schemeClr val="tx1"/>
                </a:solidFill>
                <a:effectLst/>
                <a:latin typeface="+mn-lt"/>
                <a:ea typeface="+mn-ea"/>
                <a:cs typeface="+mn-cs"/>
              </a:rPr>
              <a:t> rulings. Fundamentally, time scale and quality could be said to be a preferred way to produce animation as they are two major things that are enhanced by using computer generated animation. Another great aspect of CGA is the fact you can create a flock of creatures to act independently when created as a group. An animal's fur can be </a:t>
            </a:r>
            <a:r>
              <a:rPr lang="en-US" sz="1200" b="0" i="0" u="none" strike="noStrike" kern="1200" dirty="0">
                <a:solidFill>
                  <a:schemeClr val="tx1"/>
                </a:solidFill>
                <a:effectLst/>
                <a:latin typeface="+mn-lt"/>
                <a:ea typeface="+mn-ea"/>
                <a:cs typeface="+mn-cs"/>
                <a:hlinkClick r:id="rId18" tooltip="Computer programming"/>
              </a:rPr>
              <a:t>programmed</a:t>
            </a:r>
            <a:r>
              <a:rPr lang="en-US" sz="1200" b="0" i="0" kern="1200" dirty="0">
                <a:solidFill>
                  <a:schemeClr val="tx1"/>
                </a:solidFill>
                <a:effectLst/>
                <a:latin typeface="+mn-lt"/>
                <a:ea typeface="+mn-ea"/>
                <a:cs typeface="+mn-cs"/>
              </a:rPr>
              <a:t> to wave in the wind and lie flat when it rains instead of programming each strand of hair separately.</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few examples of computer-generated animation movies are </a:t>
            </a:r>
            <a:r>
              <a:rPr lang="en-US" sz="1200" b="0" i="1" u="none" strike="noStrike" kern="1200" dirty="0">
                <a:solidFill>
                  <a:schemeClr val="tx1"/>
                </a:solidFill>
                <a:effectLst/>
                <a:latin typeface="+mn-lt"/>
                <a:ea typeface="+mn-ea"/>
                <a:cs typeface="+mn-cs"/>
                <a:hlinkClick r:id="rId19" tooltip="Toy Story"/>
              </a:rPr>
              <a:t>Toy Story</a:t>
            </a:r>
            <a:r>
              <a:rPr lang="en-US" sz="1200" b="0" i="0"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20" tooltip="Frozen (2013 film)"/>
              </a:rPr>
              <a:t>Frozen</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1" tooltip="Inside Out (2015 film)"/>
              </a:rPr>
              <a:t>Inside Out</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2" tooltip="Shrek"/>
              </a:rPr>
              <a:t>Shrek</a:t>
            </a:r>
            <a:r>
              <a:rPr lang="en-US" sz="1200" b="0" i="1" kern="1200" dirty="0">
                <a:solidFill>
                  <a:schemeClr val="tx1"/>
                </a:solidFill>
                <a:effectLst/>
                <a:latin typeface="+mn-lt"/>
                <a:ea typeface="+mn-ea"/>
                <a:cs typeface="+mn-cs"/>
              </a:rPr>
              <a:t>, and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3" tooltip="Finding Nemo"/>
              </a:rPr>
              <a:t>Finding Nemo</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nl-NL" dirty="0"/>
              <a:t>https://</a:t>
            </a:r>
            <a:r>
              <a:rPr lang="nl-NL" dirty="0" err="1"/>
              <a:t>en.wikipedia.org</a:t>
            </a:r>
            <a:r>
              <a:rPr lang="nl-NL" dirty="0"/>
              <a:t>/</a:t>
            </a:r>
            <a:r>
              <a:rPr lang="nl-NL" dirty="0" err="1"/>
              <a:t>wiki</a:t>
            </a:r>
            <a:r>
              <a:rPr lang="nl-NL" dirty="0"/>
              <a:t>/Computer_animation#Computer-assisted_vs_computer-generated_animation</a:t>
            </a:r>
          </a:p>
          <a:p>
            <a:endParaRPr lang="nl-NL" dirty="0"/>
          </a:p>
          <a:p>
            <a:r>
              <a:rPr lang="nl-NL" dirty="0"/>
              <a:t>2.5 D - http://www.explainervideoly.com/blog/difference-between-2d-2-5d-3d-animation/</a:t>
            </a:r>
          </a:p>
        </p:txBody>
      </p:sp>
      <p:sp>
        <p:nvSpPr>
          <p:cNvPr id="4" name="Slide Number Placeholder 3"/>
          <p:cNvSpPr>
            <a:spLocks noGrp="1"/>
          </p:cNvSpPr>
          <p:nvPr>
            <p:ph type="sldNum" sz="quarter" idx="10"/>
          </p:nvPr>
        </p:nvSpPr>
        <p:spPr/>
        <p:txBody>
          <a:bodyPr/>
          <a:lstStyle/>
          <a:p>
            <a:fld id="{FA6EA364-C843-4EAC-BA69-6C04F279F3E1}" type="slidenum">
              <a:rPr lang="en-US" smtClean="0"/>
              <a:pPr/>
              <a:t>30</a:t>
            </a:fld>
            <a:endParaRPr lang="en-US"/>
          </a:p>
        </p:txBody>
      </p:sp>
    </p:spTree>
    <p:extLst>
      <p:ext uri="{BB962C8B-B14F-4D97-AF65-F5344CB8AC3E}">
        <p14:creationId xmlns:p14="http://schemas.microsoft.com/office/powerpoint/2010/main" val="2335999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31</a:t>
            </a:fld>
            <a:endParaRPr lang="en-US"/>
          </a:p>
        </p:txBody>
      </p:sp>
    </p:spTree>
    <p:extLst>
      <p:ext uri="{BB962C8B-B14F-4D97-AF65-F5344CB8AC3E}">
        <p14:creationId xmlns:p14="http://schemas.microsoft.com/office/powerpoint/2010/main" val="1621632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32</a:t>
            </a:fld>
            <a:endParaRPr lang="en-US"/>
          </a:p>
        </p:txBody>
      </p:sp>
    </p:spTree>
    <p:extLst>
      <p:ext uri="{BB962C8B-B14F-4D97-AF65-F5344CB8AC3E}">
        <p14:creationId xmlns:p14="http://schemas.microsoft.com/office/powerpoint/2010/main" val="313290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34</a:t>
            </a:fld>
            <a:endParaRPr lang="en-US"/>
          </a:p>
        </p:txBody>
      </p:sp>
    </p:spTree>
    <p:extLst>
      <p:ext uri="{BB962C8B-B14F-4D97-AF65-F5344CB8AC3E}">
        <p14:creationId xmlns:p14="http://schemas.microsoft.com/office/powerpoint/2010/main" val="85559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a:t>
            </a:fld>
            <a:endParaRPr lang="en-US"/>
          </a:p>
        </p:txBody>
      </p:sp>
    </p:spTree>
    <p:extLst>
      <p:ext uri="{BB962C8B-B14F-4D97-AF65-F5344CB8AC3E}">
        <p14:creationId xmlns:p14="http://schemas.microsoft.com/office/powerpoint/2010/main" val="604369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35</a:t>
            </a:fld>
            <a:endParaRPr lang="en-US"/>
          </a:p>
        </p:txBody>
      </p:sp>
    </p:spTree>
    <p:extLst>
      <p:ext uri="{BB962C8B-B14F-4D97-AF65-F5344CB8AC3E}">
        <p14:creationId xmlns:p14="http://schemas.microsoft.com/office/powerpoint/2010/main" val="140480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36</a:t>
            </a:fld>
            <a:endParaRPr lang="en-US"/>
          </a:p>
        </p:txBody>
      </p:sp>
    </p:spTree>
    <p:extLst>
      <p:ext uri="{BB962C8B-B14F-4D97-AF65-F5344CB8AC3E}">
        <p14:creationId xmlns:p14="http://schemas.microsoft.com/office/powerpoint/2010/main" val="789883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37</a:t>
            </a:fld>
            <a:endParaRPr lang="en-US"/>
          </a:p>
        </p:txBody>
      </p:sp>
    </p:spTree>
    <p:extLst>
      <p:ext uri="{BB962C8B-B14F-4D97-AF65-F5344CB8AC3E}">
        <p14:creationId xmlns:p14="http://schemas.microsoft.com/office/powerpoint/2010/main" val="2206737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38</a:t>
            </a:fld>
            <a:endParaRPr lang="en-US"/>
          </a:p>
        </p:txBody>
      </p:sp>
    </p:spTree>
    <p:extLst>
      <p:ext uri="{BB962C8B-B14F-4D97-AF65-F5344CB8AC3E}">
        <p14:creationId xmlns:p14="http://schemas.microsoft.com/office/powerpoint/2010/main" val="1865659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39</a:t>
            </a:fld>
            <a:endParaRPr lang="en-US"/>
          </a:p>
        </p:txBody>
      </p:sp>
    </p:spTree>
    <p:extLst>
      <p:ext uri="{BB962C8B-B14F-4D97-AF65-F5344CB8AC3E}">
        <p14:creationId xmlns:p14="http://schemas.microsoft.com/office/powerpoint/2010/main" val="3002342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501A6B-D14C-477E-8BAE-D17FC64A4CD3}" type="slidenum">
              <a:rPr lang="en-US"/>
              <a:pPr/>
              <a:t>40</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https://www.youtube.com/watch?v=YeRbwhfaHfQ (Motion</a:t>
            </a:r>
            <a:r>
              <a:rPr lang="en-US" baseline="0" dirty="0"/>
              <a:t> picture 1936)</a:t>
            </a:r>
          </a:p>
          <a:p>
            <a:pPr eaLnBrk="1" hangingPunct="1"/>
            <a:endParaRPr lang="en-US" dirty="0"/>
          </a:p>
          <a:p>
            <a:pPr eaLnBrk="1" hangingPunct="1"/>
            <a:r>
              <a:rPr lang="en-US" dirty="0"/>
              <a:t>Persistence of vision/motion: rotating a white light source fast enough will create impression of stationary white ring. This is due to persistence of vision, but result is static.</a:t>
            </a:r>
          </a:p>
          <a:p>
            <a:pPr eaLnBrk="1" hangingPunct="1"/>
            <a:endParaRPr lang="en-US" dirty="0"/>
          </a:p>
          <a:p>
            <a:pPr eaLnBrk="1" hangingPunct="1"/>
            <a:r>
              <a:rPr lang="en-US" dirty="0"/>
              <a:t>https://en.wikipedia.org/wiki/Persistence_of_vision</a:t>
            </a:r>
          </a:p>
          <a:p>
            <a:pPr eaLnBrk="1" hangingPunct="1"/>
            <a:r>
              <a:rPr lang="en-US" dirty="0"/>
              <a:t>https://en.wikipedia.org/wiki/Afterimage</a:t>
            </a:r>
          </a:p>
          <a:p>
            <a:pPr eaLnBrk="1" hangingPunct="1"/>
            <a:r>
              <a:rPr lang="en-US" dirty="0"/>
              <a:t>http://</a:t>
            </a:r>
            <a:r>
              <a:rPr lang="en-US" dirty="0" err="1"/>
              <a:t>sciphile.org</a:t>
            </a:r>
            <a:r>
              <a:rPr lang="en-US" dirty="0"/>
              <a:t>/lessons/positive-afterimages</a:t>
            </a:r>
          </a:p>
          <a:p>
            <a:pPr eaLnBrk="1" hangingPunct="1"/>
            <a:endParaRPr lang="en-US" dirty="0"/>
          </a:p>
          <a:p>
            <a:r>
              <a:rPr lang="en-US" sz="1200" kern="1200" dirty="0">
                <a:solidFill>
                  <a:schemeClr val="tx1"/>
                </a:solidFill>
                <a:latin typeface="+mn-lt"/>
                <a:ea typeface="+mn-ea"/>
                <a:cs typeface="+mn-cs"/>
              </a:rPr>
              <a:t>Animations are usually a series of still images displayed as a rapid sequence</a:t>
            </a:r>
          </a:p>
          <a:p>
            <a:r>
              <a:rPr lang="en-US" sz="1200" b="1" kern="1200" dirty="0">
                <a:solidFill>
                  <a:schemeClr val="tx1"/>
                </a:solidFill>
                <a:latin typeface="+mn-lt"/>
                <a:ea typeface="+mn-ea"/>
                <a:cs typeface="+mn-cs"/>
              </a:rPr>
              <a:t>positive afterimage</a:t>
            </a:r>
            <a:r>
              <a:rPr lang="en-US" sz="1200" b="0" kern="1200" dirty="0">
                <a:solidFill>
                  <a:schemeClr val="tx1"/>
                </a:solidFill>
                <a:latin typeface="+mn-lt"/>
                <a:ea typeface="+mn-ea"/>
                <a:cs typeface="+mn-cs"/>
              </a:rPr>
              <a:t> is an copy in the visual system of an image shown quickly, e.g., the flash of a camera</a:t>
            </a:r>
          </a:p>
          <a:p>
            <a:r>
              <a:rPr lang="en-US" sz="1200" b="1" kern="1200" dirty="0">
                <a:solidFill>
                  <a:schemeClr val="tx1"/>
                </a:solidFill>
                <a:latin typeface="+mn-lt"/>
                <a:ea typeface="+mn-ea"/>
                <a:cs typeface="+mn-cs"/>
              </a:rPr>
              <a:t>persistence of vision</a:t>
            </a:r>
            <a:r>
              <a:rPr lang="en-US" sz="1200" b="0" kern="1200" dirty="0">
                <a:solidFill>
                  <a:schemeClr val="tx1"/>
                </a:solidFill>
                <a:latin typeface="+mn-lt"/>
                <a:ea typeface="+mn-ea"/>
                <a:cs typeface="+mn-cs"/>
              </a:rPr>
              <a:t> is the sensation of continuous imagery produced by individual images being shown quickly (at least quick enough)</a:t>
            </a:r>
          </a:p>
          <a:p>
            <a:endParaRPr lang="en-US" sz="1200" b="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It is widely recognized that a series of images, when displayed in rapid succession, are perceived by an observer as a single moving image. This is possible because the eye–brain complex has the ability, under sufficient viewing conditions and within certain playback rates, to create a sensation of </a:t>
            </a:r>
            <a:r>
              <a:rPr lang="en-US" sz="1200" kern="1200" dirty="0" err="1">
                <a:solidFill>
                  <a:schemeClr val="tx1"/>
                </a:solidFill>
                <a:effectLst/>
                <a:latin typeface="+mn-lt"/>
                <a:ea typeface="+mn-ea"/>
                <a:cs typeface="+mn-cs"/>
              </a:rPr>
              <a:t>contin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uous</a:t>
            </a:r>
            <a:r>
              <a:rPr lang="en-US" sz="1200" kern="1200" dirty="0">
                <a:solidFill>
                  <a:schemeClr val="tx1"/>
                </a:solidFill>
                <a:effectLst/>
                <a:latin typeface="+mn-lt"/>
                <a:ea typeface="+mn-ea"/>
                <a:cs typeface="+mn-cs"/>
              </a:rPr>
              <a:t> imagery from such a sequence of still images. A commonly held view is that this experience is due to persistence of vision, whereby the eye retains a visual imprint of an image for a brief instant once the stimulus is removed. It is argued that these imprints, called positive afterimages of the individual stills, fill in the gaps between the images to produce the perception of a continuously changing image. </a:t>
            </a:r>
            <a:endParaRPr lang="en-US" dirty="0"/>
          </a:p>
          <a:p>
            <a:endParaRPr lang="en-US" sz="1200" b="0" kern="1200" dirty="0">
              <a:solidFill>
                <a:schemeClr val="tx1"/>
              </a:solidFill>
              <a:latin typeface="+mn-lt"/>
              <a:ea typeface="+mn-ea"/>
              <a:cs typeface="+mn-cs"/>
            </a:endParaRPr>
          </a:p>
          <a:p>
            <a:pPr eaLnBrk="1" hangingPunct="1"/>
            <a:endParaRPr lang="en-US" dirty="0"/>
          </a:p>
        </p:txBody>
      </p:sp>
    </p:spTree>
    <p:extLst>
      <p:ext uri="{BB962C8B-B14F-4D97-AF65-F5344CB8AC3E}">
        <p14:creationId xmlns:p14="http://schemas.microsoft.com/office/powerpoint/2010/main" val="37221879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http://www2.cs.uregina.ca/~anima/408/Notes/Intro/Intro.htm</a:t>
            </a:r>
          </a:p>
          <a:p>
            <a:r>
              <a:rPr lang="en-US" dirty="0"/>
              <a:t>https://www.cs.purdue.edu/homes/aliaga/cs334-13fall/lectures/lec-animation.pdf</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flicker</a:t>
            </a:r>
            <a:r>
              <a:rPr lang="en-US" sz="1200" b="0" kern="1200" dirty="0">
                <a:solidFill>
                  <a:schemeClr val="tx1"/>
                </a:solidFill>
                <a:latin typeface="+mn-lt"/>
                <a:ea typeface="+mn-ea"/>
                <a:cs typeface="+mn-cs"/>
              </a:rPr>
              <a:t>: the image flickers when persistence of vision does not occur</a:t>
            </a:r>
          </a:p>
          <a:p>
            <a:r>
              <a:rPr lang="en-US" sz="1200" b="1" kern="1200" dirty="0">
                <a:solidFill>
                  <a:schemeClr val="tx1"/>
                </a:solidFill>
                <a:latin typeface="+mn-lt"/>
                <a:ea typeface="+mn-ea"/>
                <a:cs typeface="+mn-cs"/>
              </a:rPr>
              <a:t>critical flicker frequency </a:t>
            </a:r>
            <a:r>
              <a:rPr lang="en-US" sz="1200" b="0" kern="1200" dirty="0">
                <a:solidFill>
                  <a:schemeClr val="tx1"/>
                </a:solidFill>
                <a:latin typeface="+mn-lt"/>
                <a:ea typeface="+mn-ea"/>
                <a:cs typeface="+mn-cs"/>
              </a:rPr>
              <a:t>(called the</a:t>
            </a:r>
            <a:r>
              <a:rPr lang="en-US" sz="1200" b="1" kern="1200" dirty="0">
                <a:solidFill>
                  <a:schemeClr val="tx1"/>
                </a:solidFill>
                <a:latin typeface="+mn-lt"/>
                <a:ea typeface="+mn-ea"/>
                <a:cs typeface="+mn-cs"/>
              </a:rPr>
              <a:t> flicker rate </a:t>
            </a:r>
            <a:r>
              <a:rPr lang="en-US" sz="1200" b="0" kern="1200" dirty="0">
                <a:solidFill>
                  <a:schemeClr val="tx1"/>
                </a:solidFill>
                <a:latin typeface="+mn-lt"/>
                <a:ea typeface="+mn-ea"/>
                <a:cs typeface="+mn-cs"/>
              </a:rPr>
              <a:t>in Parent, 1</a:t>
            </a:r>
            <a:r>
              <a:rPr lang="en-US" sz="1200" b="0" kern="1200" baseline="30000" dirty="0">
                <a:solidFill>
                  <a:schemeClr val="tx1"/>
                </a:solidFill>
                <a:latin typeface="+mn-lt"/>
                <a:ea typeface="+mn-ea"/>
                <a:cs typeface="+mn-cs"/>
              </a:rPr>
              <a:t>st</a:t>
            </a:r>
            <a:r>
              <a:rPr lang="en-US" sz="1200" b="0" kern="1200" baseline="0" dirty="0">
                <a:solidFill>
                  <a:schemeClr val="tx1"/>
                </a:solidFill>
                <a:latin typeface="+mn-lt"/>
                <a:ea typeface="+mn-ea"/>
                <a:cs typeface="+mn-cs"/>
              </a:rPr>
              <a:t> edition)</a:t>
            </a:r>
            <a:r>
              <a:rPr lang="en-US" sz="1200" b="1"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is the rate at which the images must be shown in order to maintain persistence of vision. Different things that affect it are: room lighting, viewing distance, etc.  The critical flicker frequency determines the lower bound on the playback rate.</a:t>
            </a:r>
          </a:p>
          <a:p>
            <a:r>
              <a:rPr lang="en-US" sz="1200" b="1" kern="1200" baseline="0" dirty="0">
                <a:solidFill>
                  <a:schemeClr val="tx1"/>
                </a:solidFill>
                <a:latin typeface="+mn-lt"/>
                <a:ea typeface="+mn-ea"/>
                <a:cs typeface="+mn-cs"/>
              </a:rPr>
              <a:t>persistence of motion</a:t>
            </a:r>
            <a:r>
              <a:rPr lang="en-US" sz="1200" b="0" kern="1200" baseline="0" dirty="0">
                <a:solidFill>
                  <a:schemeClr val="tx1"/>
                </a:solidFill>
                <a:latin typeface="+mn-lt"/>
                <a:ea typeface="+mn-ea"/>
                <a:cs typeface="+mn-cs"/>
              </a:rPr>
              <a:t> is the sensation that something is moving.  It is not the same as the persistence of vision.  Motion is perceived but not necessarily due to a succession of still images, e.g., lights on a movie marquee</a:t>
            </a:r>
          </a:p>
          <a:p>
            <a:r>
              <a:rPr lang="en-US" sz="1200" b="1" kern="1200" baseline="0" dirty="0">
                <a:solidFill>
                  <a:schemeClr val="tx1"/>
                </a:solidFill>
                <a:latin typeface="+mn-lt"/>
                <a:ea typeface="+mn-ea"/>
                <a:cs typeface="+mn-cs"/>
              </a:rPr>
              <a:t>motion blur</a:t>
            </a:r>
            <a:r>
              <a:rPr lang="en-US" sz="1200" b="0" kern="1200" baseline="0" dirty="0">
                <a:solidFill>
                  <a:schemeClr val="tx1"/>
                </a:solidFill>
                <a:latin typeface="+mn-lt"/>
                <a:ea typeface="+mn-ea"/>
                <a:cs typeface="+mn-cs"/>
              </a:rPr>
              <a:t> results when still images are displayed too quickly (upper bound)</a:t>
            </a:r>
          </a:p>
          <a:p>
            <a:r>
              <a:rPr lang="en-US" sz="1200" b="0" kern="1200" baseline="0" dirty="0">
                <a:solidFill>
                  <a:schemeClr val="tx1"/>
                </a:solidFill>
                <a:latin typeface="+mn-lt"/>
                <a:ea typeface="+mn-ea"/>
                <a:cs typeface="+mn-cs"/>
              </a:rPr>
              <a:t>            - occurs with a still camera if the shutter speed is too slow</a:t>
            </a:r>
          </a:p>
          <a:p>
            <a:r>
              <a:rPr lang="en-US" sz="1200" b="0" kern="1200" baseline="0" dirty="0">
                <a:solidFill>
                  <a:schemeClr val="tx1"/>
                </a:solidFill>
                <a:latin typeface="+mn-lt"/>
                <a:ea typeface="+mn-ea"/>
                <a:cs typeface="+mn-cs"/>
              </a:rPr>
              <a:t>            - occurs in film if an object’s speed is too high compared to sampling interval</a:t>
            </a:r>
          </a:p>
          <a:p>
            <a:r>
              <a:rPr lang="en-US" sz="1200" b="0" kern="1200" baseline="0" dirty="0">
                <a:solidFill>
                  <a:schemeClr val="tx1"/>
                </a:solidFill>
                <a:latin typeface="+mn-lt"/>
                <a:ea typeface="+mn-ea"/>
                <a:cs typeface="+mn-cs"/>
              </a:rPr>
              <a:t>            - never occurs in computer animation unless the scene is sampled over an interval of time and not at a precise moment in time</a:t>
            </a:r>
          </a:p>
          <a:p>
            <a:r>
              <a:rPr lang="en-US" sz="1200" b="0" kern="1200" baseline="0" dirty="0">
                <a:solidFill>
                  <a:schemeClr val="tx1"/>
                </a:solidFill>
                <a:latin typeface="+mn-lt"/>
                <a:ea typeface="+mn-ea"/>
                <a:cs typeface="+mn-cs"/>
              </a:rPr>
              <a:t>            - motion blur can be calculated and added to animation (See Appendix A of Parent’s book) to prevent </a:t>
            </a:r>
            <a:r>
              <a:rPr lang="en-US" sz="1200" b="1" kern="1200" baseline="0" dirty="0">
                <a:solidFill>
                  <a:schemeClr val="tx1"/>
                </a:solidFill>
                <a:latin typeface="+mn-lt"/>
                <a:ea typeface="+mn-ea"/>
                <a:cs typeface="+mn-cs"/>
              </a:rPr>
              <a:t>strobing</a:t>
            </a:r>
            <a:r>
              <a:rPr lang="en-US" sz="1200" b="0" kern="1200" baseline="0" dirty="0">
                <a:solidFill>
                  <a:schemeClr val="tx1"/>
                </a:solidFill>
                <a:latin typeface="+mn-lt"/>
                <a:ea typeface="+mn-ea"/>
                <a:cs typeface="+mn-cs"/>
              </a:rPr>
              <a:t> (choppiness)</a:t>
            </a:r>
          </a:p>
          <a:p>
            <a:r>
              <a:rPr lang="en-US" sz="1200" b="1" kern="1200" baseline="0" dirty="0">
                <a:solidFill>
                  <a:schemeClr val="tx1"/>
                </a:solidFill>
                <a:latin typeface="+mn-lt"/>
                <a:ea typeface="+mn-ea"/>
                <a:cs typeface="+mn-cs"/>
              </a:rPr>
              <a:t>playback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refresh rate</a:t>
            </a:r>
            <a:r>
              <a:rPr lang="en-US" sz="1200" b="0" kern="1200" baseline="0" dirty="0">
                <a:solidFill>
                  <a:schemeClr val="tx1"/>
                </a:solidFill>
                <a:latin typeface="+mn-lt"/>
                <a:ea typeface="+mn-ea"/>
                <a:cs typeface="+mn-cs"/>
              </a:rPr>
              <a:t>): number of images displayed per second</a:t>
            </a:r>
          </a:p>
          <a:p>
            <a:r>
              <a:rPr lang="en-US" sz="1200" b="0" kern="1200" baseline="0" dirty="0">
                <a:solidFill>
                  <a:schemeClr val="tx1"/>
                </a:solidFill>
                <a:latin typeface="+mn-lt"/>
                <a:ea typeface="+mn-ea"/>
                <a:cs typeface="+mn-cs"/>
              </a:rPr>
              <a:t>            - determines whether or not flickering occurs</a:t>
            </a:r>
          </a:p>
          <a:p>
            <a:r>
              <a:rPr lang="en-US" sz="1200" b="1" kern="1200" baseline="0" dirty="0">
                <a:solidFill>
                  <a:schemeClr val="tx1"/>
                </a:solidFill>
                <a:latin typeface="+mn-lt"/>
                <a:ea typeface="+mn-ea"/>
                <a:cs typeface="+mn-cs"/>
              </a:rPr>
              <a:t>sampling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update rate</a:t>
            </a:r>
            <a:r>
              <a:rPr lang="en-US" sz="1200" b="0" kern="1200" baseline="0" dirty="0">
                <a:solidFill>
                  <a:schemeClr val="tx1"/>
                </a:solidFill>
                <a:latin typeface="+mn-lt"/>
                <a:ea typeface="+mn-ea"/>
                <a:cs typeface="+mn-cs"/>
              </a:rPr>
              <a:t>): number of distinct images that occur per second (see appendix B)</a:t>
            </a:r>
          </a:p>
          <a:p>
            <a:r>
              <a:rPr lang="en-US" sz="1200" b="0" kern="1200" baseline="0" dirty="0">
                <a:solidFill>
                  <a:schemeClr val="tx1"/>
                </a:solidFill>
                <a:latin typeface="+mn-lt"/>
                <a:ea typeface="+mn-ea"/>
                <a:cs typeface="+mn-cs"/>
              </a:rPr>
              <a:t>            - determines whether or not strobing occurs</a:t>
            </a:r>
          </a:p>
          <a:p>
            <a:r>
              <a:rPr lang="en-US" sz="1200" b="0" kern="1200" baseline="0" dirty="0">
                <a:solidFill>
                  <a:schemeClr val="tx1"/>
                </a:solidFill>
                <a:latin typeface="+mn-lt"/>
                <a:ea typeface="+mn-ea"/>
                <a:cs typeface="+mn-cs"/>
              </a:rPr>
              <a:t>Example:  cheap cartoons have a sampling rate of 6</a:t>
            </a:r>
            <a:r>
              <a:rPr lang="en-US" sz="1200" b="1" kern="1200" baseline="0" dirty="0">
                <a:solidFill>
                  <a:schemeClr val="tx1"/>
                </a:solidFill>
                <a:latin typeface="+mn-lt"/>
                <a:ea typeface="+mn-ea"/>
                <a:cs typeface="+mn-cs"/>
              </a:rPr>
              <a:t> frames per second (fps) </a:t>
            </a:r>
            <a:r>
              <a:rPr lang="en-US" sz="1200" b="0" kern="1200" baseline="0" dirty="0">
                <a:solidFill>
                  <a:schemeClr val="tx1"/>
                </a:solidFill>
                <a:latin typeface="+mn-lt"/>
                <a:ea typeface="+mn-ea"/>
                <a:cs typeface="+mn-cs"/>
              </a:rPr>
              <a:t>but each image is repeated five times, so the playback rate is 30 fps.</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41</a:t>
            </a:fld>
            <a:endParaRPr lang="en-US"/>
          </a:p>
        </p:txBody>
      </p:sp>
    </p:spTree>
    <p:extLst>
      <p:ext uri="{BB962C8B-B14F-4D97-AF65-F5344CB8AC3E}">
        <p14:creationId xmlns:p14="http://schemas.microsoft.com/office/powerpoint/2010/main" val="3753841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42</a:t>
            </a:fld>
            <a:endParaRPr lang="en-US"/>
          </a:p>
        </p:txBody>
      </p:sp>
    </p:spTree>
    <p:extLst>
      <p:ext uri="{BB962C8B-B14F-4D97-AF65-F5344CB8AC3E}">
        <p14:creationId xmlns:p14="http://schemas.microsoft.com/office/powerpoint/2010/main" val="884634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 History of frame rate: https://www.youtube.com/watch?v=mjYjFEp9Yx0</a:t>
            </a:r>
            <a:endParaRPr lang="en-US" dirty="0"/>
          </a:p>
          <a:p>
            <a:endParaRPr lang="en-US"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6EA364-C843-4EAC-BA69-6C04F279F3E1}" type="slidenum">
              <a:rPr lang="en-US" smtClean="0"/>
              <a:pPr/>
              <a:t>43</a:t>
            </a:fld>
            <a:endParaRPr lang="en-US"/>
          </a:p>
        </p:txBody>
      </p:sp>
    </p:spTree>
    <p:extLst>
      <p:ext uri="{BB962C8B-B14F-4D97-AF65-F5344CB8AC3E}">
        <p14:creationId xmlns:p14="http://schemas.microsoft.com/office/powerpoint/2010/main" val="2075751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National </a:t>
            </a:r>
            <a:r>
              <a:rPr lang="nl-NL" sz="1200" b="0" i="0" kern="1200" dirty="0" err="1">
                <a:solidFill>
                  <a:schemeClr val="tx1"/>
                </a:solidFill>
                <a:effectLst/>
                <a:latin typeface="+mn-lt"/>
                <a:ea typeface="+mn-ea"/>
                <a:cs typeface="+mn-cs"/>
              </a:rPr>
              <a:t>Television</a:t>
            </a:r>
            <a:r>
              <a:rPr lang="nl-NL" sz="1200" b="0" i="0" kern="1200" dirty="0">
                <a:solidFill>
                  <a:schemeClr val="tx1"/>
                </a:solidFill>
                <a:effectLst/>
                <a:latin typeface="+mn-lt"/>
                <a:ea typeface="+mn-ea"/>
                <a:cs typeface="+mn-cs"/>
              </a:rPr>
              <a:t> System </a:t>
            </a:r>
            <a:r>
              <a:rPr lang="nl-NL" sz="1200" b="0" i="0" kern="1200" dirty="0" err="1">
                <a:solidFill>
                  <a:schemeClr val="tx1"/>
                </a:solidFill>
                <a:effectLst/>
                <a:latin typeface="+mn-lt"/>
                <a:ea typeface="+mn-ea"/>
                <a:cs typeface="+mn-cs"/>
              </a:rPr>
              <a:t>Committee</a:t>
            </a:r>
            <a:endParaRPr lang="nl-NL" sz="1200" b="0" i="0" kern="1200" dirty="0">
              <a:solidFill>
                <a:schemeClr val="tx1"/>
              </a:solidFill>
              <a:effectLst/>
              <a:latin typeface="+mn-lt"/>
              <a:ea typeface="+mn-ea"/>
              <a:cs typeface="+mn-cs"/>
            </a:endParaRPr>
          </a:p>
          <a:p>
            <a:r>
              <a:rPr lang="nl-NL" sz="1200" b="0" i="0" kern="1200" dirty="0" err="1">
                <a:solidFill>
                  <a:schemeClr val="tx1"/>
                </a:solidFill>
                <a:effectLst/>
                <a:latin typeface="+mn-lt"/>
                <a:ea typeface="+mn-ea"/>
                <a:cs typeface="+mn-cs"/>
              </a:rPr>
              <a:t>Phase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Alternating</a:t>
            </a:r>
            <a:r>
              <a:rPr lang="nl-NL" sz="1200" b="0" i="0" kern="1200" dirty="0">
                <a:solidFill>
                  <a:schemeClr val="tx1"/>
                </a:solidFill>
                <a:effectLst/>
                <a:latin typeface="+mn-lt"/>
                <a:ea typeface="+mn-ea"/>
                <a:cs typeface="+mn-cs"/>
              </a:rPr>
              <a:t> Line</a:t>
            </a:r>
            <a:endParaRPr lang="nl-NL" b="0"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44</a:t>
            </a:fld>
            <a:endParaRPr lang="en-US"/>
          </a:p>
        </p:txBody>
      </p:sp>
    </p:spTree>
    <p:extLst>
      <p:ext uri="{BB962C8B-B14F-4D97-AF65-F5344CB8AC3E}">
        <p14:creationId xmlns:p14="http://schemas.microsoft.com/office/powerpoint/2010/main" val="288442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a:t>
            </a:fld>
            <a:endParaRPr lang="en-US"/>
          </a:p>
        </p:txBody>
      </p:sp>
    </p:spTree>
    <p:extLst>
      <p:ext uri="{BB962C8B-B14F-4D97-AF65-F5344CB8AC3E}">
        <p14:creationId xmlns:p14="http://schemas.microsoft.com/office/powerpoint/2010/main" val="358723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45</a:t>
            </a:fld>
            <a:endParaRPr lang="en-US"/>
          </a:p>
        </p:txBody>
      </p:sp>
    </p:spTree>
    <p:extLst>
      <p:ext uri="{BB962C8B-B14F-4D97-AF65-F5344CB8AC3E}">
        <p14:creationId xmlns:p14="http://schemas.microsoft.com/office/powerpoint/2010/main" val="4066395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story goes, in 1872 railroad magnate and ex-governor of California Leland Stanford made a bet with a fellow horseman regarding a horse's gallop. Contending that all four of a horse's feet are off the ground simultaneously at some point while galloping, Stanford hired Muybridge to prove it photographically. </a:t>
            </a:r>
            <a:br>
              <a:rPr lang="en-US" dirty="0"/>
            </a:br>
            <a:br>
              <a:rPr lang="en-US" dirty="0"/>
            </a:br>
            <a:r>
              <a:rPr lang="en-US" sz="1200" b="0" i="0" kern="1200" dirty="0">
                <a:solidFill>
                  <a:schemeClr val="tx1"/>
                </a:solidFill>
                <a:effectLst/>
                <a:latin typeface="+mn-lt"/>
                <a:ea typeface="+mn-ea"/>
                <a:cs typeface="+mn-cs"/>
              </a:rPr>
              <a:t>Muybridge's first photographs of the horse were poorly exposed and thus inconclusive. After constructing a more efficient shutter and improving the speed of his film, he resumed his experiments with motion studies in 1877, but he was still producing only single images. Undaunted, he developed a system of first twelve and eventually twenty-four cameras, whose electro-magnetic shutter blades were opened by the stride of the animal tripping wires strung across the track. This series of twenty-four consecutive frames, which took less than one second to expose, was made after Muybridge had perfected his technique. Ultimately, Muybridge did prove that all four feet of a galloping horse were off the ground simultaneously.</a:t>
            </a:r>
          </a:p>
          <a:p>
            <a:endParaRPr lang="en-US" sz="1200" b="0" i="0" kern="1200" dirty="0">
              <a:solidFill>
                <a:schemeClr val="tx1"/>
              </a:solidFill>
              <a:effectLst/>
              <a:latin typeface="+mn-lt"/>
              <a:ea typeface="+mn-ea"/>
              <a:cs typeface="+mn-cs"/>
            </a:endParaRPr>
          </a:p>
          <a:p>
            <a:r>
              <a:rPr lang="en-US" dirty="0"/>
              <a:t>http://</a:t>
            </a:r>
            <a:r>
              <a:rPr lang="en-US" dirty="0" err="1"/>
              <a:t>www.getty.edu</a:t>
            </a:r>
            <a:r>
              <a:rPr lang="en-US" dirty="0"/>
              <a:t>/</a:t>
            </a:r>
            <a:r>
              <a:rPr lang="en-US" dirty="0" err="1"/>
              <a:t>azrt</a:t>
            </a:r>
            <a:r>
              <a:rPr lang="en-US" dirty="0"/>
              <a:t>/collection/objects/98970/eadweard-j-muybridge-running-galloping-american-1878-1879/</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vimeo.com</a:t>
            </a:r>
            <a:r>
              <a:rPr lang="nl-NL" dirty="0"/>
              <a:t>/13883000</a:t>
            </a:r>
          </a:p>
          <a:p>
            <a:endParaRPr lang="en-US" dirty="0"/>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46</a:t>
            </a:fld>
            <a:endParaRPr lang="en-US"/>
          </a:p>
        </p:txBody>
      </p:sp>
    </p:spTree>
    <p:extLst>
      <p:ext uri="{BB962C8B-B14F-4D97-AF65-F5344CB8AC3E}">
        <p14:creationId xmlns:p14="http://schemas.microsoft.com/office/powerpoint/2010/main" val="236399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47</a:t>
            </a:fld>
            <a:endParaRPr lang="en-US"/>
          </a:p>
        </p:txBody>
      </p:sp>
    </p:spTree>
    <p:extLst>
      <p:ext uri="{BB962C8B-B14F-4D97-AF65-F5344CB8AC3E}">
        <p14:creationId xmlns:p14="http://schemas.microsoft.com/office/powerpoint/2010/main" val="3603078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48</a:t>
            </a:fld>
            <a:endParaRPr lang="en-US"/>
          </a:p>
        </p:txBody>
      </p:sp>
    </p:spTree>
    <p:extLst>
      <p:ext uri="{BB962C8B-B14F-4D97-AF65-F5344CB8AC3E}">
        <p14:creationId xmlns:p14="http://schemas.microsoft.com/office/powerpoint/2010/main" val="353647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49</a:t>
            </a:fld>
            <a:endParaRPr lang="en-US"/>
          </a:p>
        </p:txBody>
      </p:sp>
    </p:spTree>
    <p:extLst>
      <p:ext uri="{BB962C8B-B14F-4D97-AF65-F5344CB8AC3E}">
        <p14:creationId xmlns:p14="http://schemas.microsoft.com/office/powerpoint/2010/main" val="1733684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50</a:t>
            </a:fld>
            <a:endParaRPr lang="en-US"/>
          </a:p>
        </p:txBody>
      </p:sp>
    </p:spTree>
    <p:extLst>
      <p:ext uri="{BB962C8B-B14F-4D97-AF65-F5344CB8AC3E}">
        <p14:creationId xmlns:p14="http://schemas.microsoft.com/office/powerpoint/2010/main" val="2136092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Lasseter  - Chief creative officer Pixar</a:t>
            </a:r>
          </a:p>
          <a:p>
            <a:endParaRPr lang="en-US" dirty="0"/>
          </a:p>
          <a:p>
            <a:r>
              <a:rPr lang="en-US" dirty="0"/>
              <a:t>Toy story</a:t>
            </a:r>
          </a:p>
          <a:p>
            <a:r>
              <a:rPr lang="en-US" dirty="0"/>
              <a:t>Wall-e</a:t>
            </a:r>
          </a:p>
          <a:p>
            <a:r>
              <a:rPr lang="en-US" dirty="0"/>
              <a:t>Ratatouille</a:t>
            </a:r>
          </a:p>
          <a:p>
            <a:r>
              <a:rPr lang="en-US" dirty="0"/>
              <a:t>Frozen</a:t>
            </a:r>
          </a:p>
          <a:p>
            <a:r>
              <a:rPr lang="en-US" dirty="0"/>
              <a:t>Inside</a:t>
            </a:r>
            <a:r>
              <a:rPr lang="en-US" baseline="0" dirty="0"/>
              <a:t> Out</a:t>
            </a:r>
            <a:endParaRPr lang="en-US" dirty="0"/>
          </a:p>
          <a:p>
            <a:endParaRPr lang="en-US" dirty="0"/>
          </a:p>
          <a:p>
            <a:endParaRPr lang="en-US" dirty="0"/>
          </a:p>
          <a:p>
            <a:r>
              <a:rPr lang="en-US" dirty="0" err="1"/>
              <a:t>Luxo</a:t>
            </a:r>
            <a:r>
              <a:rPr lang="en-US" dirty="0"/>
              <a:t> Jr. - https://www.youtube.com/watch?v=wYfYtV_2ezs (lamp)</a:t>
            </a:r>
          </a:p>
          <a:p>
            <a:r>
              <a:rPr lang="en-US" dirty="0"/>
              <a:t>Knick-knack - https://www.youtube.com/watch?v=GTIj5s-N0eM (snow men)</a:t>
            </a:r>
          </a:p>
          <a:p>
            <a:r>
              <a:rPr lang="en-US" dirty="0"/>
              <a:t>Tin-toy -  first CGI film to win an Oscar 1988 - https://</a:t>
            </a:r>
            <a:r>
              <a:rPr lang="en-US" dirty="0" err="1"/>
              <a:t>www.youtube.com</a:t>
            </a:r>
            <a:r>
              <a:rPr lang="en-US" dirty="0"/>
              <a:t>/</a:t>
            </a:r>
            <a:r>
              <a:rPr lang="en-US" dirty="0" err="1"/>
              <a:t>watch?v</a:t>
            </a:r>
            <a:r>
              <a:rPr lang="en-US" dirty="0"/>
              <a:t>=wtFYP4t9TG0 – beginning of toy story</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51</a:t>
            </a:fld>
            <a:endParaRPr lang="en-US"/>
          </a:p>
        </p:txBody>
      </p:sp>
    </p:spTree>
    <p:extLst>
      <p:ext uri="{BB962C8B-B14F-4D97-AF65-F5344CB8AC3E}">
        <p14:creationId xmlns:p14="http://schemas.microsoft.com/office/powerpoint/2010/main" val="4117180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 New</a:t>
            </a:r>
            <a:r>
              <a:rPr lang="en-US" baseline="0" dirty="0"/>
              <a:t> York Institute of Technology</a:t>
            </a:r>
          </a:p>
          <a:p>
            <a:endParaRPr lang="en-US" baseline="0" dirty="0"/>
          </a:p>
          <a:p>
            <a:r>
              <a:rPr lang="en-US" baseline="0" dirty="0"/>
              <a:t>Ed </a:t>
            </a:r>
            <a:r>
              <a:rPr lang="en-US" baseline="0" dirty="0" err="1"/>
              <a:t>Catmull</a:t>
            </a:r>
            <a:r>
              <a:rPr lang="en-US" baseline="0" dirty="0"/>
              <a:t> and others: President of Pixar and Walt Disney Animation Studios</a:t>
            </a:r>
          </a:p>
          <a:p>
            <a:endParaRPr lang="en-US" baseline="0" dirty="0"/>
          </a:p>
          <a:p>
            <a:r>
              <a:rPr lang="en-US" sz="1200" b="1" kern="1200" dirty="0">
                <a:solidFill>
                  <a:schemeClr val="tx1"/>
                </a:solidFill>
                <a:latin typeface="+mn-lt"/>
                <a:ea typeface="+mn-ea"/>
                <a:cs typeface="+mn-cs"/>
              </a:rPr>
              <a:t>Gumby 3D Computer Animation</a:t>
            </a:r>
          </a:p>
          <a:p>
            <a:r>
              <a:rPr lang="en-US" sz="1200" b="1" kern="1200" dirty="0">
                <a:solidFill>
                  <a:schemeClr val="tx1"/>
                </a:solidFill>
                <a:latin typeface="+mn-lt"/>
                <a:ea typeface="+mn-ea"/>
                <a:cs typeface="+mn-cs"/>
              </a:rPr>
              <a:t>Modeled, animated and rendered at NYIT Computer Graphics Lab.</a:t>
            </a:r>
          </a:p>
          <a:p>
            <a:r>
              <a:rPr lang="en-US" sz="1200" b="0" kern="1200" dirty="0">
                <a:solidFill>
                  <a:schemeClr val="tx1"/>
                </a:solidFill>
                <a:latin typeface="+mn-lt"/>
                <a:ea typeface="+mn-ea"/>
                <a:cs typeface="+mn-cs"/>
              </a:rPr>
              <a:t>In this 3D geometric world, Gumby is made of polygons, not green clay.</a:t>
            </a:r>
          </a:p>
          <a:p>
            <a:r>
              <a:rPr lang="en-US" sz="1200" b="0" kern="1200" dirty="0">
                <a:solidFill>
                  <a:schemeClr val="tx1"/>
                </a:solidFill>
                <a:latin typeface="+mn-lt"/>
                <a:ea typeface="+mn-ea"/>
                <a:cs typeface="+mn-cs"/>
              </a:rPr>
              <a:t>Hand model from </a:t>
            </a:r>
            <a:r>
              <a:rPr lang="en-US" sz="1200" b="0" kern="1200" dirty="0" err="1">
                <a:solidFill>
                  <a:schemeClr val="tx1"/>
                </a:solidFill>
                <a:latin typeface="+mn-lt"/>
                <a:ea typeface="+mn-ea"/>
                <a:cs typeface="+mn-cs"/>
              </a:rPr>
              <a:t>Catmull</a:t>
            </a:r>
            <a:r>
              <a:rPr lang="en-US" sz="1200" b="0" kern="1200" dirty="0">
                <a:solidFill>
                  <a:schemeClr val="tx1"/>
                </a:solidFill>
                <a:latin typeface="+mn-lt"/>
                <a:ea typeface="+mn-ea"/>
                <a:cs typeface="+mn-cs"/>
              </a:rPr>
              <a:t> data set, flex software by R. </a:t>
            </a:r>
            <a:r>
              <a:rPr lang="en-US" sz="1200" b="0" kern="1200" dirty="0" err="1">
                <a:solidFill>
                  <a:schemeClr val="tx1"/>
                </a:solidFill>
                <a:latin typeface="+mn-lt"/>
                <a:ea typeface="+mn-ea"/>
                <a:cs typeface="+mn-cs"/>
              </a:rPr>
              <a:t>Lundin</a:t>
            </a:r>
            <a:r>
              <a:rPr lang="en-US" sz="1200" b="0" kern="1200" dirty="0">
                <a:solidFill>
                  <a:schemeClr val="tx1"/>
                </a:solidFill>
                <a:latin typeface="+mn-lt"/>
                <a:ea typeface="+mn-ea"/>
                <a:cs typeface="+mn-cs"/>
              </a:rPr>
              <a:t>, with joints added by H. Grebe.</a:t>
            </a:r>
          </a:p>
          <a:p>
            <a:r>
              <a:rPr lang="en-US" sz="1200" b="1" kern="1200" dirty="0">
                <a:solidFill>
                  <a:schemeClr val="tx1"/>
                </a:solidFill>
                <a:latin typeface="+mn-lt"/>
                <a:ea typeface="+mn-ea"/>
                <a:cs typeface="+mn-cs"/>
              </a:rPr>
              <a:t>Presented at SIGGRAPH '84 &amp; '85 Electronic Theatres.</a:t>
            </a:r>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52</a:t>
            </a:fld>
            <a:endParaRPr lang="en-US"/>
          </a:p>
        </p:txBody>
      </p:sp>
    </p:spTree>
    <p:extLst>
      <p:ext uri="{BB962C8B-B14F-4D97-AF65-F5344CB8AC3E}">
        <p14:creationId xmlns:p14="http://schemas.microsoft.com/office/powerpoint/2010/main" val="12471846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Utah – Fred </a:t>
            </a:r>
            <a:r>
              <a:rPr lang="nl-NL" dirty="0" err="1"/>
              <a:t>Parke</a:t>
            </a:r>
            <a:r>
              <a:rPr lang="nl-NL" dirty="0"/>
              <a:t> </a:t>
            </a:r>
            <a:r>
              <a:rPr lang="nl-NL" dirty="0" err="1"/>
              <a:t>https</a:t>
            </a:r>
            <a:r>
              <a:rPr lang="nl-NL" dirty="0"/>
              <a:t>://</a:t>
            </a:r>
            <a:r>
              <a:rPr lang="nl-NL" dirty="0" err="1"/>
              <a:t>www.youtube.com</a:t>
            </a:r>
            <a:r>
              <a:rPr lang="nl-NL" dirty="0"/>
              <a:t>/</a:t>
            </a:r>
            <a:r>
              <a:rPr lang="nl-NL" dirty="0" err="1"/>
              <a:t>watch?v</a:t>
            </a:r>
            <a:r>
              <a:rPr lang="nl-NL" dirty="0"/>
              <a:t>=SPMFhcC4SvQ</a:t>
            </a:r>
          </a:p>
          <a:p>
            <a:endParaRPr lang="nl-NL" dirty="0"/>
          </a:p>
          <a:p>
            <a:r>
              <a:rPr lang="nl-NL" dirty="0"/>
              <a:t>http://</a:t>
            </a:r>
            <a:r>
              <a:rPr lang="nl-NL" dirty="0" err="1"/>
              <a:t>www.pixartouchbook.com</a:t>
            </a:r>
            <a:r>
              <a:rPr lang="nl-NL" dirty="0"/>
              <a:t>/blog/tag/</a:t>
            </a:r>
            <a:r>
              <a:rPr lang="nl-NL" dirty="0" err="1"/>
              <a:t>early</a:t>
            </a:r>
            <a:r>
              <a:rPr lang="nl-NL" dirty="0"/>
              <a:t>-computer-</a:t>
            </a:r>
            <a:r>
              <a:rPr lang="nl-NL" dirty="0" err="1"/>
              <a:t>animation</a:t>
            </a:r>
            <a:endParaRPr lang="nl-NL" dirty="0"/>
          </a:p>
          <a:p>
            <a:endParaRPr lang="en-US" dirty="0"/>
          </a:p>
          <a:p>
            <a:r>
              <a:rPr lang="en-US" dirty="0"/>
              <a:t>http://</a:t>
            </a:r>
            <a:r>
              <a:rPr lang="en-US" dirty="0" err="1"/>
              <a:t>boingboing.net</a:t>
            </a:r>
            <a:r>
              <a:rPr lang="en-US" dirty="0"/>
              <a:t>/2015/08/05/watch-breakthrough-computer-</a:t>
            </a:r>
            <a:r>
              <a:rPr lang="en-US" dirty="0" err="1"/>
              <a:t>an.html</a:t>
            </a:r>
            <a:endParaRPr lang="en-US" dirty="0"/>
          </a:p>
          <a:p>
            <a:endParaRPr lang="en-US" dirty="0"/>
          </a:p>
          <a:p>
            <a:r>
              <a:rPr lang="nl-NL" dirty="0" err="1"/>
              <a:t>Thalmanns</a:t>
            </a:r>
            <a:r>
              <a:rPr lang="nl-NL" dirty="0"/>
              <a:t> - https://www.youtube.com/watch?v=m5kVMn_wR2g</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53</a:t>
            </a:fld>
            <a:endParaRPr lang="en-US"/>
          </a:p>
        </p:txBody>
      </p:sp>
    </p:spTree>
    <p:extLst>
      <p:ext uri="{BB962C8B-B14F-4D97-AF65-F5344CB8AC3E}">
        <p14:creationId xmlns:p14="http://schemas.microsoft.com/office/powerpoint/2010/main" val="2662261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55</a:t>
            </a:fld>
            <a:endParaRPr lang="en-US"/>
          </a:p>
        </p:txBody>
      </p:sp>
    </p:spTree>
    <p:extLst>
      <p:ext uri="{BB962C8B-B14F-4D97-AF65-F5344CB8AC3E}">
        <p14:creationId xmlns:p14="http://schemas.microsoft.com/office/powerpoint/2010/main" val="480669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a:t>
            </a:fld>
            <a:endParaRPr lang="en-US"/>
          </a:p>
        </p:txBody>
      </p:sp>
    </p:spTree>
    <p:extLst>
      <p:ext uri="{BB962C8B-B14F-4D97-AF65-F5344CB8AC3E}">
        <p14:creationId xmlns:p14="http://schemas.microsoft.com/office/powerpoint/2010/main" val="320457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56</a:t>
            </a:fld>
            <a:endParaRPr lang="en-US"/>
          </a:p>
        </p:txBody>
      </p:sp>
    </p:spTree>
    <p:extLst>
      <p:ext uri="{BB962C8B-B14F-4D97-AF65-F5344CB8AC3E}">
        <p14:creationId xmlns:p14="http://schemas.microsoft.com/office/powerpoint/2010/main" val="3005396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57</a:t>
            </a:fld>
            <a:endParaRPr lang="en-US"/>
          </a:p>
        </p:txBody>
      </p:sp>
    </p:spTree>
    <p:extLst>
      <p:ext uri="{BB962C8B-B14F-4D97-AF65-F5344CB8AC3E}">
        <p14:creationId xmlns:p14="http://schemas.microsoft.com/office/powerpoint/2010/main" val="4495122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58</a:t>
            </a:fld>
            <a:endParaRPr lang="en-US"/>
          </a:p>
        </p:txBody>
      </p:sp>
    </p:spTree>
    <p:extLst>
      <p:ext uri="{BB962C8B-B14F-4D97-AF65-F5344CB8AC3E}">
        <p14:creationId xmlns:p14="http://schemas.microsoft.com/office/powerpoint/2010/main" val="3420193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59</a:t>
            </a:fld>
            <a:endParaRPr lang="en-US"/>
          </a:p>
        </p:txBody>
      </p:sp>
    </p:spTree>
    <p:extLst>
      <p:ext uri="{BB962C8B-B14F-4D97-AF65-F5344CB8AC3E}">
        <p14:creationId xmlns:p14="http://schemas.microsoft.com/office/powerpoint/2010/main" val="14884738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60</a:t>
            </a:fld>
            <a:endParaRPr lang="en-US"/>
          </a:p>
        </p:txBody>
      </p:sp>
    </p:spTree>
    <p:extLst>
      <p:ext uri="{BB962C8B-B14F-4D97-AF65-F5344CB8AC3E}">
        <p14:creationId xmlns:p14="http://schemas.microsoft.com/office/powerpoint/2010/main" val="3861686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61</a:t>
            </a:fld>
            <a:endParaRPr lang="en-US"/>
          </a:p>
        </p:txBody>
      </p:sp>
    </p:spTree>
    <p:extLst>
      <p:ext uri="{BB962C8B-B14F-4D97-AF65-F5344CB8AC3E}">
        <p14:creationId xmlns:p14="http://schemas.microsoft.com/office/powerpoint/2010/main" val="2578700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62</a:t>
            </a:fld>
            <a:endParaRPr lang="en-US"/>
          </a:p>
        </p:txBody>
      </p:sp>
    </p:spTree>
    <p:extLst>
      <p:ext uri="{BB962C8B-B14F-4D97-AF65-F5344CB8AC3E}">
        <p14:creationId xmlns:p14="http://schemas.microsoft.com/office/powerpoint/2010/main" val="23916336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63</a:t>
            </a:fld>
            <a:endParaRPr lang="en-US"/>
          </a:p>
        </p:txBody>
      </p:sp>
    </p:spTree>
    <p:extLst>
      <p:ext uri="{BB962C8B-B14F-4D97-AF65-F5344CB8AC3E}">
        <p14:creationId xmlns:p14="http://schemas.microsoft.com/office/powerpoint/2010/main" val="18016842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world-to-camera transformation matrix is the inverse of the camera-to-world matrix. </a:t>
            </a:r>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64</a:t>
            </a:fld>
            <a:endParaRPr lang="en-US"/>
          </a:p>
        </p:txBody>
      </p:sp>
    </p:spTree>
    <p:extLst>
      <p:ext uri="{BB962C8B-B14F-4D97-AF65-F5344CB8AC3E}">
        <p14:creationId xmlns:p14="http://schemas.microsoft.com/office/powerpoint/2010/main" val="24768820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65</a:t>
            </a:fld>
            <a:endParaRPr lang="en-US"/>
          </a:p>
        </p:txBody>
      </p:sp>
    </p:spTree>
    <p:extLst>
      <p:ext uri="{BB962C8B-B14F-4D97-AF65-F5344CB8AC3E}">
        <p14:creationId xmlns:p14="http://schemas.microsoft.com/office/powerpoint/2010/main" val="2343905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a:t>
            </a:fld>
            <a:endParaRPr lang="en-US"/>
          </a:p>
        </p:txBody>
      </p:sp>
    </p:spTree>
    <p:extLst>
      <p:ext uri="{BB962C8B-B14F-4D97-AF65-F5344CB8AC3E}">
        <p14:creationId xmlns:p14="http://schemas.microsoft.com/office/powerpoint/2010/main" val="128039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Tree>
    <p:extLst>
      <p:ext uri="{BB962C8B-B14F-4D97-AF65-F5344CB8AC3E}">
        <p14:creationId xmlns:p14="http://schemas.microsoft.com/office/powerpoint/2010/main" val="26178995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67</a:t>
            </a:fld>
            <a:endParaRPr lang="en-US"/>
          </a:p>
        </p:txBody>
      </p:sp>
    </p:spTree>
    <p:extLst>
      <p:ext uri="{BB962C8B-B14F-4D97-AF65-F5344CB8AC3E}">
        <p14:creationId xmlns:p14="http://schemas.microsoft.com/office/powerpoint/2010/main" val="304208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68</a:t>
            </a:fld>
            <a:endParaRPr lang="en-US"/>
          </a:p>
        </p:txBody>
      </p:sp>
    </p:spTree>
    <p:extLst>
      <p:ext uri="{BB962C8B-B14F-4D97-AF65-F5344CB8AC3E}">
        <p14:creationId xmlns:p14="http://schemas.microsoft.com/office/powerpoint/2010/main" val="134571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69</a:t>
            </a:fld>
            <a:endParaRPr lang="en-US"/>
          </a:p>
        </p:txBody>
      </p:sp>
    </p:spTree>
    <p:extLst>
      <p:ext uri="{BB962C8B-B14F-4D97-AF65-F5344CB8AC3E}">
        <p14:creationId xmlns:p14="http://schemas.microsoft.com/office/powerpoint/2010/main" val="19011990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70</a:t>
            </a:fld>
            <a:endParaRPr lang="en-US"/>
          </a:p>
        </p:txBody>
      </p:sp>
    </p:spTree>
    <p:extLst>
      <p:ext uri="{BB962C8B-B14F-4D97-AF65-F5344CB8AC3E}">
        <p14:creationId xmlns:p14="http://schemas.microsoft.com/office/powerpoint/2010/main" val="37118819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71</a:t>
            </a:fld>
            <a:endParaRPr lang="en-US"/>
          </a:p>
        </p:txBody>
      </p:sp>
    </p:spTree>
    <p:extLst>
      <p:ext uri="{BB962C8B-B14F-4D97-AF65-F5344CB8AC3E}">
        <p14:creationId xmlns:p14="http://schemas.microsoft.com/office/powerpoint/2010/main" val="1548791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72</a:t>
            </a:fld>
            <a:endParaRPr lang="en-US"/>
          </a:p>
        </p:txBody>
      </p:sp>
    </p:spTree>
    <p:extLst>
      <p:ext uri="{BB962C8B-B14F-4D97-AF65-F5344CB8AC3E}">
        <p14:creationId xmlns:p14="http://schemas.microsoft.com/office/powerpoint/2010/main" val="10000823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73</a:t>
            </a:fld>
            <a:endParaRPr lang="en-US"/>
          </a:p>
        </p:txBody>
      </p:sp>
    </p:spTree>
    <p:extLst>
      <p:ext uri="{BB962C8B-B14F-4D97-AF65-F5344CB8AC3E}">
        <p14:creationId xmlns:p14="http://schemas.microsoft.com/office/powerpoint/2010/main" val="20683372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74</a:t>
            </a:fld>
            <a:endParaRPr lang="en-US"/>
          </a:p>
        </p:txBody>
      </p:sp>
    </p:spTree>
    <p:extLst>
      <p:ext uri="{BB962C8B-B14F-4D97-AF65-F5344CB8AC3E}">
        <p14:creationId xmlns:p14="http://schemas.microsoft.com/office/powerpoint/2010/main" val="3040623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75</a:t>
            </a:fld>
            <a:endParaRPr lang="en-US"/>
          </a:p>
        </p:txBody>
      </p:sp>
    </p:spTree>
    <p:extLst>
      <p:ext uri="{BB962C8B-B14F-4D97-AF65-F5344CB8AC3E}">
        <p14:creationId xmlns:p14="http://schemas.microsoft.com/office/powerpoint/2010/main" val="304964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a:t>
            </a:fld>
            <a:endParaRPr lang="en-US"/>
          </a:p>
        </p:txBody>
      </p:sp>
    </p:spTree>
    <p:extLst>
      <p:ext uri="{BB962C8B-B14F-4D97-AF65-F5344CB8AC3E}">
        <p14:creationId xmlns:p14="http://schemas.microsoft.com/office/powerpoint/2010/main" val="1261697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76</a:t>
            </a:fld>
            <a:endParaRPr lang="en-US"/>
          </a:p>
        </p:txBody>
      </p:sp>
    </p:spTree>
    <p:extLst>
      <p:ext uri="{BB962C8B-B14F-4D97-AF65-F5344CB8AC3E}">
        <p14:creationId xmlns:p14="http://schemas.microsoft.com/office/powerpoint/2010/main" val="26026271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77</a:t>
            </a:fld>
            <a:endParaRPr lang="en-US"/>
          </a:p>
        </p:txBody>
      </p:sp>
    </p:spTree>
    <p:extLst>
      <p:ext uri="{BB962C8B-B14F-4D97-AF65-F5344CB8AC3E}">
        <p14:creationId xmlns:p14="http://schemas.microsoft.com/office/powerpoint/2010/main" val="17367632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78</a:t>
            </a:fld>
            <a:endParaRPr lang="en-US"/>
          </a:p>
        </p:txBody>
      </p:sp>
    </p:spTree>
    <p:extLst>
      <p:ext uri="{BB962C8B-B14F-4D97-AF65-F5344CB8AC3E}">
        <p14:creationId xmlns:p14="http://schemas.microsoft.com/office/powerpoint/2010/main" val="999793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79</a:t>
            </a:fld>
            <a:endParaRPr lang="en-US"/>
          </a:p>
        </p:txBody>
      </p:sp>
    </p:spTree>
    <p:extLst>
      <p:ext uri="{BB962C8B-B14F-4D97-AF65-F5344CB8AC3E}">
        <p14:creationId xmlns:p14="http://schemas.microsoft.com/office/powerpoint/2010/main" val="18141642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80</a:t>
            </a:fld>
            <a:endParaRPr lang="en-US"/>
          </a:p>
        </p:txBody>
      </p:sp>
    </p:spTree>
    <p:extLst>
      <p:ext uri="{BB962C8B-B14F-4D97-AF65-F5344CB8AC3E}">
        <p14:creationId xmlns:p14="http://schemas.microsoft.com/office/powerpoint/2010/main" val="28515178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81</a:t>
            </a:fld>
            <a:endParaRPr lang="en-US"/>
          </a:p>
        </p:txBody>
      </p:sp>
    </p:spTree>
    <p:extLst>
      <p:ext uri="{BB962C8B-B14F-4D97-AF65-F5344CB8AC3E}">
        <p14:creationId xmlns:p14="http://schemas.microsoft.com/office/powerpoint/2010/main" val="8963505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82</a:t>
            </a:fld>
            <a:endParaRPr lang="en-US"/>
          </a:p>
        </p:txBody>
      </p:sp>
    </p:spTree>
    <p:extLst>
      <p:ext uri="{BB962C8B-B14F-4D97-AF65-F5344CB8AC3E}">
        <p14:creationId xmlns:p14="http://schemas.microsoft.com/office/powerpoint/2010/main" val="41886542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83</a:t>
            </a:fld>
            <a:endParaRPr lang="en-US"/>
          </a:p>
        </p:txBody>
      </p:sp>
    </p:spTree>
    <p:extLst>
      <p:ext uri="{BB962C8B-B14F-4D97-AF65-F5344CB8AC3E}">
        <p14:creationId xmlns:p14="http://schemas.microsoft.com/office/powerpoint/2010/main" val="506310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84</a:t>
            </a:fld>
            <a:endParaRPr lang="en-US"/>
          </a:p>
        </p:txBody>
      </p:sp>
    </p:spTree>
    <p:extLst>
      <p:ext uri="{BB962C8B-B14F-4D97-AF65-F5344CB8AC3E}">
        <p14:creationId xmlns:p14="http://schemas.microsoft.com/office/powerpoint/2010/main" val="38204406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85</a:t>
            </a:fld>
            <a:endParaRPr lang="en-US"/>
          </a:p>
        </p:txBody>
      </p:sp>
    </p:spTree>
    <p:extLst>
      <p:ext uri="{BB962C8B-B14F-4D97-AF65-F5344CB8AC3E}">
        <p14:creationId xmlns:p14="http://schemas.microsoft.com/office/powerpoint/2010/main" val="280091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9</a:t>
            </a:fld>
            <a:endParaRPr lang="en-US"/>
          </a:p>
        </p:txBody>
      </p:sp>
    </p:spTree>
    <p:extLst>
      <p:ext uri="{BB962C8B-B14F-4D97-AF65-F5344CB8AC3E}">
        <p14:creationId xmlns:p14="http://schemas.microsoft.com/office/powerpoint/2010/main" val="1348120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86</a:t>
            </a:fld>
            <a:endParaRPr lang="en-US"/>
          </a:p>
        </p:txBody>
      </p:sp>
    </p:spTree>
    <p:extLst>
      <p:ext uri="{BB962C8B-B14F-4D97-AF65-F5344CB8AC3E}">
        <p14:creationId xmlns:p14="http://schemas.microsoft.com/office/powerpoint/2010/main" val="33673698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87</a:t>
            </a:fld>
            <a:endParaRPr lang="en-US"/>
          </a:p>
        </p:txBody>
      </p:sp>
    </p:spTree>
    <p:extLst>
      <p:ext uri="{BB962C8B-B14F-4D97-AF65-F5344CB8AC3E}">
        <p14:creationId xmlns:p14="http://schemas.microsoft.com/office/powerpoint/2010/main" val="20905872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88</a:t>
            </a:fld>
            <a:endParaRPr lang="en-US"/>
          </a:p>
        </p:txBody>
      </p:sp>
    </p:spTree>
    <p:extLst>
      <p:ext uri="{BB962C8B-B14F-4D97-AF65-F5344CB8AC3E}">
        <p14:creationId xmlns:p14="http://schemas.microsoft.com/office/powerpoint/2010/main" val="39022440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89</a:t>
            </a:fld>
            <a:endParaRPr lang="en-US"/>
          </a:p>
        </p:txBody>
      </p:sp>
    </p:spTree>
    <p:extLst>
      <p:ext uri="{BB962C8B-B14F-4D97-AF65-F5344CB8AC3E}">
        <p14:creationId xmlns:p14="http://schemas.microsoft.com/office/powerpoint/2010/main" val="38515973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90</a:t>
            </a:fld>
            <a:endParaRPr lang="en-US"/>
          </a:p>
        </p:txBody>
      </p:sp>
    </p:spTree>
    <p:extLst>
      <p:ext uri="{BB962C8B-B14F-4D97-AF65-F5344CB8AC3E}">
        <p14:creationId xmlns:p14="http://schemas.microsoft.com/office/powerpoint/2010/main" val="25502691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91</a:t>
            </a:fld>
            <a:endParaRPr lang="en-US"/>
          </a:p>
        </p:txBody>
      </p:sp>
    </p:spTree>
    <p:extLst>
      <p:ext uri="{BB962C8B-B14F-4D97-AF65-F5344CB8AC3E}">
        <p14:creationId xmlns:p14="http://schemas.microsoft.com/office/powerpoint/2010/main" val="523002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92</a:t>
            </a:fld>
            <a:endParaRPr lang="en-US"/>
          </a:p>
        </p:txBody>
      </p:sp>
    </p:spTree>
    <p:extLst>
      <p:ext uri="{BB962C8B-B14F-4D97-AF65-F5344CB8AC3E}">
        <p14:creationId xmlns:p14="http://schemas.microsoft.com/office/powerpoint/2010/main" val="30608973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a:t>https://www.youtube.com/watch?v=zc8b2Jo7mno</a:t>
            </a:r>
          </a:p>
        </p:txBody>
      </p:sp>
      <p:sp>
        <p:nvSpPr>
          <p:cNvPr id="4" name="Tijdelijke aanduiding voor dianummer 3"/>
          <p:cNvSpPr>
            <a:spLocks noGrp="1"/>
          </p:cNvSpPr>
          <p:nvPr>
            <p:ph type="sldNum" sz="quarter" idx="10"/>
          </p:nvPr>
        </p:nvSpPr>
        <p:spPr/>
        <p:txBody>
          <a:bodyPr/>
          <a:lstStyle/>
          <a:p>
            <a:fld id="{FA6EA364-C843-4EAC-BA69-6C04F279F3E1}" type="slidenum">
              <a:rPr lang="en-US" smtClean="0"/>
              <a:pPr/>
              <a:t>93</a:t>
            </a:fld>
            <a:endParaRPr lang="en-US"/>
          </a:p>
        </p:txBody>
      </p:sp>
    </p:spTree>
    <p:extLst>
      <p:ext uri="{BB962C8B-B14F-4D97-AF65-F5344CB8AC3E}">
        <p14:creationId xmlns:p14="http://schemas.microsoft.com/office/powerpoint/2010/main" val="22978327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95</a:t>
            </a:fld>
            <a:endParaRPr lang="en-US"/>
          </a:p>
        </p:txBody>
      </p:sp>
    </p:spTree>
    <p:extLst>
      <p:ext uri="{BB962C8B-B14F-4D97-AF65-F5344CB8AC3E}">
        <p14:creationId xmlns:p14="http://schemas.microsoft.com/office/powerpoint/2010/main" val="22198288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https://www.youtube.com/watch?v=Mm8tzzfy1Uw</a:t>
            </a:r>
          </a:p>
        </p:txBody>
      </p:sp>
      <p:sp>
        <p:nvSpPr>
          <p:cNvPr id="4" name="Slide Number Placeholder 3"/>
          <p:cNvSpPr>
            <a:spLocks noGrp="1"/>
          </p:cNvSpPr>
          <p:nvPr>
            <p:ph type="sldNum" sz="quarter" idx="10"/>
          </p:nvPr>
        </p:nvSpPr>
        <p:spPr/>
        <p:txBody>
          <a:bodyPr/>
          <a:lstStyle/>
          <a:p>
            <a:fld id="{FA6EA364-C843-4EAC-BA69-6C04F279F3E1}" type="slidenum">
              <a:rPr lang="en-US" smtClean="0"/>
              <a:pPr/>
              <a:t>96</a:t>
            </a:fld>
            <a:endParaRPr lang="en-US"/>
          </a:p>
        </p:txBody>
      </p:sp>
    </p:spTree>
    <p:extLst>
      <p:ext uri="{BB962C8B-B14F-4D97-AF65-F5344CB8AC3E}">
        <p14:creationId xmlns:p14="http://schemas.microsoft.com/office/powerpoint/2010/main" val="2870502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a:t>
            </a:fld>
            <a:endParaRPr lang="en-US"/>
          </a:p>
        </p:txBody>
      </p:sp>
    </p:spTree>
    <p:extLst>
      <p:ext uri="{BB962C8B-B14F-4D97-AF65-F5344CB8AC3E}">
        <p14:creationId xmlns:p14="http://schemas.microsoft.com/office/powerpoint/2010/main" val="1179550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97</a:t>
            </a:fld>
            <a:endParaRPr lang="en-US"/>
          </a:p>
        </p:txBody>
      </p:sp>
    </p:spTree>
    <p:extLst>
      <p:ext uri="{BB962C8B-B14F-4D97-AF65-F5344CB8AC3E}">
        <p14:creationId xmlns:p14="http://schemas.microsoft.com/office/powerpoint/2010/main" val="42213821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98</a:t>
            </a:fld>
            <a:endParaRPr lang="en-US"/>
          </a:p>
        </p:txBody>
      </p:sp>
    </p:spTree>
    <p:extLst>
      <p:ext uri="{BB962C8B-B14F-4D97-AF65-F5344CB8AC3E}">
        <p14:creationId xmlns:p14="http://schemas.microsoft.com/office/powerpoint/2010/main" val="25309817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99</a:t>
            </a:fld>
            <a:endParaRPr lang="en-US"/>
          </a:p>
        </p:txBody>
      </p:sp>
    </p:spTree>
    <p:extLst>
      <p:ext uri="{BB962C8B-B14F-4D97-AF65-F5344CB8AC3E}">
        <p14:creationId xmlns:p14="http://schemas.microsoft.com/office/powerpoint/2010/main" val="36176127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100</a:t>
            </a:fld>
            <a:endParaRPr lang="en-US"/>
          </a:p>
        </p:txBody>
      </p:sp>
    </p:spTree>
    <p:extLst>
      <p:ext uri="{BB962C8B-B14F-4D97-AF65-F5344CB8AC3E}">
        <p14:creationId xmlns:p14="http://schemas.microsoft.com/office/powerpoint/2010/main" val="25352372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101</a:t>
            </a:fld>
            <a:endParaRPr lang="en-US"/>
          </a:p>
        </p:txBody>
      </p:sp>
    </p:spTree>
    <p:extLst>
      <p:ext uri="{BB962C8B-B14F-4D97-AF65-F5344CB8AC3E}">
        <p14:creationId xmlns:p14="http://schemas.microsoft.com/office/powerpoint/2010/main" val="11112102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102</a:t>
            </a:fld>
            <a:endParaRPr lang="en-US"/>
          </a:p>
        </p:txBody>
      </p:sp>
    </p:spTree>
    <p:extLst>
      <p:ext uri="{BB962C8B-B14F-4D97-AF65-F5344CB8AC3E}">
        <p14:creationId xmlns:p14="http://schemas.microsoft.com/office/powerpoint/2010/main" val="1042152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103</a:t>
            </a:fld>
            <a:endParaRPr lang="en-US"/>
          </a:p>
        </p:txBody>
      </p:sp>
    </p:spTree>
    <p:extLst>
      <p:ext uri="{BB962C8B-B14F-4D97-AF65-F5344CB8AC3E}">
        <p14:creationId xmlns:p14="http://schemas.microsoft.com/office/powerpoint/2010/main" val="38923564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104</a:t>
            </a:fld>
            <a:endParaRPr lang="en-US"/>
          </a:p>
        </p:txBody>
      </p:sp>
    </p:spTree>
    <p:extLst>
      <p:ext uri="{BB962C8B-B14F-4D97-AF65-F5344CB8AC3E}">
        <p14:creationId xmlns:p14="http://schemas.microsoft.com/office/powerpoint/2010/main" val="34812059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105</a:t>
            </a:fld>
            <a:endParaRPr lang="en-US"/>
          </a:p>
        </p:txBody>
      </p:sp>
    </p:spTree>
    <p:extLst>
      <p:ext uri="{BB962C8B-B14F-4D97-AF65-F5344CB8AC3E}">
        <p14:creationId xmlns:p14="http://schemas.microsoft.com/office/powerpoint/2010/main" val="295237832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106</a:t>
            </a:fld>
            <a:endParaRPr lang="en-US"/>
          </a:p>
        </p:txBody>
      </p:sp>
    </p:spTree>
    <p:extLst>
      <p:ext uri="{BB962C8B-B14F-4D97-AF65-F5344CB8AC3E}">
        <p14:creationId xmlns:p14="http://schemas.microsoft.com/office/powerpoint/2010/main" val="57066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nl-NL"/>
              <a:t>Klik om de stijl te bewerken</a:t>
            </a:r>
            <a:endParaRPr kumimoji="0" lang="en-US"/>
          </a:p>
        </p:txBody>
      </p:sp>
      <p:sp>
        <p:nvSpPr>
          <p:cNvPr id="3" name="Ondertitel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nl-NL"/>
              <a:t>Klik om het opmaakprofiel van de modelondertitel te bewerken</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4FFE9377-7B99-42D5-AE28-7A08D9CEC481}" type="slidenum">
              <a:rPr lang="en-US" smtClean="0"/>
              <a:pPr/>
              <a:t>‹#›</a:t>
            </a:fld>
            <a:endParaRPr lang="en-US"/>
          </a:p>
        </p:txBody>
      </p:sp>
      <p:sp>
        <p:nvSpPr>
          <p:cNvPr id="10" name="Rechthoe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331E657-14B0-40E9-8DA1-32879B8D3B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9" name="Rechthoe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hoe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e titel 1"/>
          <p:cNvSpPr>
            <a:spLocks noGrp="1"/>
          </p:cNvSpPr>
          <p:nvPr>
            <p:ph type="title" orient="vert"/>
          </p:nvPr>
        </p:nvSpPr>
        <p:spPr>
          <a:xfrm>
            <a:off x="6781800" y="274640"/>
            <a:ext cx="19050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304800"/>
            <a:ext cx="60198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a:xfrm>
            <a:off x="2640597" y="6377459"/>
            <a:ext cx="3836404"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78BDA485-2791-41C3-A9AF-BFE4C8CD39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448"/>
            <a:ext cx="8229600" cy="1252728"/>
          </a:xfrm>
        </p:spPr>
        <p:txBody>
          <a:body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3F2FC1D-BF55-4C3B-9EE7-495C535DDD8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CDB8154-15C1-4256-91A2-C31DFC36AE0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7B3542E9-4F74-426A-9702-9391653DA7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4" name="Tijdelijke aanduiding voor inhoud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teks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6" name="Tijdelijke aanduiding voor inhoud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F0E3C3E0-EEA9-4FFA-BADA-F8BD5BD422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A0ED2683-2965-4F5C-A984-A4C2957425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40F98BF-BC96-41A4-A0BF-245E8F5E60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nl-NL"/>
              <a:t>Klik om de stijl te bewerken</a:t>
            </a:r>
            <a:endParaRPr kumimoji="0" lang="en-US"/>
          </a:p>
        </p:txBody>
      </p:sp>
      <p:sp>
        <p:nvSpPr>
          <p:cNvPr id="3" name="Tijdelijke aanduiding voor inhoud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teks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EF7C0C05-AE51-4DDF-BECA-65AD3D954A96}" type="slidenum">
              <a:rPr lang="en-US" smtClean="0"/>
              <a:pPr/>
              <a:t>‹#›</a:t>
            </a:fld>
            <a:endParaRPr lang="en-US"/>
          </a:p>
        </p:txBody>
      </p:sp>
      <p:sp>
        <p:nvSpPr>
          <p:cNvPr id="12" name="Rechthoe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nl-NL"/>
              <a:t>Klik om de stijl te bewerken</a:t>
            </a:r>
            <a:endParaRPr kumimoji="0" lang="en-US"/>
          </a:p>
        </p:txBody>
      </p:sp>
      <p:sp>
        <p:nvSpPr>
          <p:cNvPr id="3" name="Tijdelijke aanduiding voor afbeelding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a:xfrm>
            <a:off x="164592" y="1170432"/>
            <a:ext cx="2523744" cy="201168"/>
          </a:xfrm>
        </p:spPr>
        <p:txBody>
          <a:bodyPr/>
          <a:lstStyle/>
          <a:p>
            <a:endParaRPr lang="en-US"/>
          </a:p>
        </p:txBody>
      </p:sp>
      <p:sp>
        <p:nvSpPr>
          <p:cNvPr id="11" name="Rechthoe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Tijdelijke aanduiding voor voettekst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Tijdelijke aanduiding voor dianummer 6"/>
          <p:cNvSpPr>
            <a:spLocks noGrp="1"/>
          </p:cNvSpPr>
          <p:nvPr>
            <p:ph type="sldNum" sz="quarter" idx="12"/>
          </p:nvPr>
        </p:nvSpPr>
        <p:spPr>
          <a:xfrm>
            <a:off x="8339328" y="1170432"/>
            <a:ext cx="733864" cy="201168"/>
          </a:xfrm>
        </p:spPr>
        <p:txBody>
          <a:bodyPr/>
          <a:lstStyle/>
          <a:p>
            <a:fld id="{FF60F524-1BA7-4B79-A135-F1B302E62C1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hthoe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jdelijke aanduiding voor titel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4" name="Tijdelijke aanduiding voor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Tijdelijke aanduiding voor voettekst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Tijdelijke aanduiding voor dianumm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CC2D4F6-E6A6-4DBA-8B5F-89D008DBA2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68.jpeg"/><Relationship Id="rId5" Type="http://schemas.openxmlformats.org/officeDocument/2006/relationships/image" Target="../media/image67.emf"/><Relationship Id="rId4" Type="http://schemas.openxmlformats.org/officeDocument/2006/relationships/oleObject" Target="../embeddings/oleObject22.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4.xml"/><Relationship Id="rId7" Type="http://schemas.openxmlformats.org/officeDocument/2006/relationships/image" Target="../media/image70.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24.bin"/><Relationship Id="rId5" Type="http://schemas.openxmlformats.org/officeDocument/2006/relationships/image" Target="../media/image69.emf"/><Relationship Id="rId4" Type="http://schemas.openxmlformats.org/officeDocument/2006/relationships/oleObject" Target="../embeddings/oleObject23.bin"/></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72.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26.bin"/><Relationship Id="rId5" Type="http://schemas.openxmlformats.org/officeDocument/2006/relationships/image" Target="../media/image71.emf"/><Relationship Id="rId4" Type="http://schemas.openxmlformats.org/officeDocument/2006/relationships/oleObject" Target="../embeddings/oleObject25.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73.emf"/><Relationship Id="rId4" Type="http://schemas.openxmlformats.org/officeDocument/2006/relationships/oleObject" Target="../embeddings/oleObject27.bin"/></Relationships>
</file>

<file path=ppt/slides/_rels/slide10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75.emf"/><Relationship Id="rId4" Type="http://schemas.openxmlformats.org/officeDocument/2006/relationships/oleObject" Target="../embeddings/oleObject28.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76.emf"/><Relationship Id="rId4" Type="http://schemas.openxmlformats.org/officeDocument/2006/relationships/oleObject" Target="../embeddings/oleObject29.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77.emf"/><Relationship Id="rId4" Type="http://schemas.openxmlformats.org/officeDocument/2006/relationships/oleObject" Target="../embeddings/oleObject30.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80.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cseweb.ucsd.edu/classes/sp16/cse169-a/index.html" TargetMode="Externa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hyperlink" Target="https://docs.google.com/forms/d/e/1FAIpQLSd2ut9PjrN1QCKUvdK6nYruZOHvDmW1qorFjY19cXyVPzNmog/viewform"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hyperlink" Target="https://drive.google.com/file/d/1c9l2IG3QE31a51xIQBx3YxeYfZ5oZdFN/view?usp=sharing" TargetMode="External"/><Relationship Id="rId4" Type="http://schemas.openxmlformats.org/officeDocument/2006/relationships/hyperlink" Target="https://docs.google.com/forms/d/e/1FAIpQLSevKt8M0kp1H3TXERS8knLCpWCDxBJCJzZsIE1-tl328MCHaw/viewform"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https://solisservices-my.sharepoint.com/:v:/g/personal/z_yumak_uu_nl/Eb9Rz6JcGVdKlA8gwKMUz9IBlhyVTQVh3wLyK69N6x360Q?nav=eyJyZWZlcnJhbEluZm8iOnsicmVmZXJyYWxBcHAiOiJTdHJlYW1XZWJBcHAiLCJyZWZlcnJhbFZpZXciOiJTaGFyZURpYWxvZyIsInJlZmVycmFsQXBwUGxhdGZvcm0iOiJXZWIiLCJyZWZlcnJhbE1vZGUiOiJ2aWV3In19&amp;e=cBJXjc"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cs.uu.nl/docs/vakken/mcani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khanacademy.org/partner-content/pixar" TargetMode="External"/><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youtube.com/watch?v=mjYjFEp9Yx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hao-li.com/cs420-fs2017/slides/Lecture11.1.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1.xml"/><Relationship Id="rId7" Type="http://schemas.openxmlformats.org/officeDocument/2006/relationships/image" Target="../media/image42.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1.emf"/><Relationship Id="rId4" Type="http://schemas.openxmlformats.org/officeDocument/2006/relationships/oleObject" Target="../embeddings/oleObject1.bin"/><Relationship Id="rId9" Type="http://schemas.openxmlformats.org/officeDocument/2006/relationships/image" Target="../media/image43.e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4.e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5.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6.emf"/><Relationship Id="rId4" Type="http://schemas.openxmlformats.org/officeDocument/2006/relationships/oleObject" Target="../embeddings/oleObject6.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55.xml"/><Relationship Id="rId7" Type="http://schemas.openxmlformats.org/officeDocument/2006/relationships/image" Target="../media/image48.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7.emf"/><Relationship Id="rId4" Type="http://schemas.openxmlformats.org/officeDocument/2006/relationships/oleObject" Target="../embeddings/oleObject7.bin"/><Relationship Id="rId9" Type="http://schemas.openxmlformats.org/officeDocument/2006/relationships/image" Target="../media/image49.e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0.emf"/><Relationship Id="rId4" Type="http://schemas.openxmlformats.org/officeDocument/2006/relationships/oleObject" Target="../embeddings/oleObject10.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3.emf"/><Relationship Id="rId4" Type="http://schemas.openxmlformats.org/officeDocument/2006/relationships/oleObject" Target="../embeddings/oleObject11.bin"/></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55.emf"/><Relationship Id="rId4"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56.emf"/><Relationship Id="rId4" Type="http://schemas.openxmlformats.org/officeDocument/2006/relationships/oleObject" Target="../embeddings/oleObject13.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57.emf"/><Relationship Id="rId4" Type="http://schemas.openxmlformats.org/officeDocument/2006/relationships/oleObject" Target="../embeddings/oleObject14.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58.emf"/><Relationship Id="rId4" Type="http://schemas.openxmlformats.org/officeDocument/2006/relationships/oleObject" Target="../embeddings/oleObject15.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59.emf"/><Relationship Id="rId4" Type="http://schemas.openxmlformats.org/officeDocument/2006/relationships/oleObject" Target="../embeddings/oleObject16.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60.emf"/><Relationship Id="rId4" Type="http://schemas.openxmlformats.org/officeDocument/2006/relationships/oleObject" Target="../embeddings/oleObject17.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61.emf"/><Relationship Id="rId4" Type="http://schemas.openxmlformats.org/officeDocument/2006/relationships/oleObject" Target="../embeddings/oleObject18.bin"/></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63.e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0.bin"/><Relationship Id="rId5" Type="http://schemas.openxmlformats.org/officeDocument/2006/relationships/image" Target="../media/image62.emf"/><Relationship Id="rId4" Type="http://schemas.openxmlformats.org/officeDocument/2006/relationships/oleObject" Target="../embeddings/oleObject19.bin"/></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www.youtube.com/watch?v=zc8b2Jo7mno" TargetMode="Externa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66.emf"/><Relationship Id="rId4" Type="http://schemas.openxmlformats.org/officeDocument/2006/relationships/oleObject" Target="../embeddings/oleObject21.bin"/></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dirty="0"/>
              <a:t>Computer Animation</a:t>
            </a:r>
          </a:p>
        </p:txBody>
      </p:sp>
      <p:sp>
        <p:nvSpPr>
          <p:cNvPr id="4099" name="Rectangle 3"/>
          <p:cNvSpPr>
            <a:spLocks noGrp="1" noChangeArrowheads="1"/>
          </p:cNvSpPr>
          <p:nvPr>
            <p:ph type="subTitle" idx="1"/>
          </p:nvPr>
        </p:nvSpPr>
        <p:spPr/>
        <p:txBody>
          <a:bodyPr/>
          <a:lstStyle/>
          <a:p>
            <a:r>
              <a:rPr lang="en-US" dirty="0"/>
              <a:t>Lecture 1: Introduction &amp; Animation Basics</a:t>
            </a: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r>
              <a:rPr lang="en-US"/>
              <a:t>Presentation outline</a:t>
            </a:r>
          </a:p>
        </p:txBody>
      </p:sp>
      <p:sp>
        <p:nvSpPr>
          <p:cNvPr id="502787" name="Rectangle 3"/>
          <p:cNvSpPr>
            <a:spLocks noGrp="1" noChangeArrowheads="1"/>
          </p:cNvSpPr>
          <p:nvPr>
            <p:ph idx="1"/>
          </p:nvPr>
        </p:nvSpPr>
        <p:spPr>
          <a:xfrm>
            <a:off x="152400" y="1828800"/>
            <a:ext cx="9220200" cy="4625609"/>
          </a:xfrm>
        </p:spPr>
        <p:txBody>
          <a:bodyPr/>
          <a:lstStyle/>
          <a:p>
            <a:pPr fontAlgn="base"/>
            <a:r>
              <a:rPr lang="en-US" dirty="0"/>
              <a:t>High-level overview and motivation of the paper</a:t>
            </a:r>
          </a:p>
          <a:p>
            <a:pPr fontAlgn="base"/>
            <a:r>
              <a:rPr lang="en-US" dirty="0"/>
              <a:t>Clear problem statement</a:t>
            </a:r>
          </a:p>
          <a:p>
            <a:pPr fontAlgn="base"/>
            <a:r>
              <a:rPr lang="en-US" dirty="0"/>
              <a:t>Related work and background information</a:t>
            </a:r>
          </a:p>
          <a:p>
            <a:pPr fontAlgn="base"/>
            <a:r>
              <a:rPr lang="en-US" dirty="0"/>
              <a:t>Technical details of the approach</a:t>
            </a:r>
          </a:p>
          <a:p>
            <a:pPr fontAlgn="base"/>
            <a:r>
              <a:rPr lang="en-US" dirty="0"/>
              <a:t>Critical analysis of the approach &amp; evaluation</a:t>
            </a:r>
          </a:p>
          <a:p>
            <a:pPr fontAlgn="base"/>
            <a:r>
              <a:rPr lang="en-US" dirty="0"/>
              <a:t>Possible improvements of the paper (future work)</a:t>
            </a:r>
          </a:p>
          <a:p>
            <a:pPr fontAlgn="base"/>
            <a:r>
              <a:rPr lang="en-US" dirty="0"/>
              <a:t>Questions from the audience &amp; discussion</a:t>
            </a:r>
          </a:p>
        </p:txBody>
      </p:sp>
    </p:spTree>
    <p:extLst>
      <p:ext uri="{BB962C8B-B14F-4D97-AF65-F5344CB8AC3E}">
        <p14:creationId xmlns:p14="http://schemas.microsoft.com/office/powerpoint/2010/main" val="9055139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Quaternions</a:t>
            </a:r>
          </a:p>
        </p:txBody>
      </p:sp>
      <p:sp>
        <p:nvSpPr>
          <p:cNvPr id="61443" name="Rectangle 3"/>
          <p:cNvSpPr>
            <a:spLocks noGrp="1" noChangeArrowheads="1"/>
          </p:cNvSpPr>
          <p:nvPr>
            <p:ph type="body" idx="1"/>
          </p:nvPr>
        </p:nvSpPr>
        <p:spPr>
          <a:xfrm>
            <a:off x="457200" y="1775191"/>
            <a:ext cx="8305800" cy="4625609"/>
          </a:xfrm>
        </p:spPr>
        <p:txBody>
          <a:bodyPr/>
          <a:lstStyle/>
          <a:p>
            <a:r>
              <a:rPr lang="en-US" sz="2800" dirty="0" err="1"/>
              <a:t>Quaternions</a:t>
            </a:r>
            <a:r>
              <a:rPr lang="en-US" sz="2800" dirty="0"/>
              <a:t> are an interesting mathematical concept with a deep relationship with the foundations of algebra and number theory</a:t>
            </a:r>
          </a:p>
          <a:p>
            <a:r>
              <a:rPr lang="en-US" sz="2800" dirty="0"/>
              <a:t>Invented by </a:t>
            </a:r>
            <a:r>
              <a:rPr lang="en-US" sz="2800" dirty="0" err="1"/>
              <a:t>W.R.Hamilton</a:t>
            </a:r>
            <a:r>
              <a:rPr lang="en-US" sz="2800" dirty="0"/>
              <a:t> in 1843</a:t>
            </a:r>
          </a:p>
          <a:p>
            <a:r>
              <a:rPr lang="en-US" sz="2800" dirty="0"/>
              <a:t>In practice, they are most useful to us as a means of representing orientations</a:t>
            </a:r>
          </a:p>
          <a:p>
            <a:r>
              <a:rPr lang="en-US" sz="2800" dirty="0"/>
              <a:t>A quaternion has 4 components</a:t>
            </a:r>
          </a:p>
        </p:txBody>
      </p:sp>
      <p:graphicFrame>
        <p:nvGraphicFramePr>
          <p:cNvPr id="61444" name="Object 4"/>
          <p:cNvGraphicFramePr>
            <a:graphicFrameLocks noChangeAspect="1"/>
          </p:cNvGraphicFramePr>
          <p:nvPr/>
        </p:nvGraphicFramePr>
        <p:xfrm>
          <a:off x="1143000" y="5029200"/>
          <a:ext cx="3300413" cy="1143000"/>
        </p:xfrm>
        <a:graphic>
          <a:graphicData uri="http://schemas.openxmlformats.org/presentationml/2006/ole">
            <mc:AlternateContent xmlns:mc="http://schemas.openxmlformats.org/markup-compatibility/2006">
              <mc:Choice xmlns:v="urn:schemas-microsoft-com:vml" Requires="v">
                <p:oleObj spid="_x0000_s19485" name="Equation" r:id="rId4" imgW="1320480" imgH="457200" progId="Equation.3">
                  <p:embed/>
                </p:oleObj>
              </mc:Choice>
              <mc:Fallback>
                <p:oleObj name="Equation" r:id="rId4" imgW="1320480" imgH="457200" progId="Equation.3">
                  <p:embed/>
                  <p:pic>
                    <p:nvPicPr>
                      <p:cNvPr id="61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029200"/>
                        <a:ext cx="330041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1381" name="Picture 5" descr="File:William Rowan Hamilton Plaque - geograph.org.uk - 3479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365" y="43434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836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Quaternions (Imaginary Space)</a:t>
            </a:r>
          </a:p>
        </p:txBody>
      </p:sp>
      <p:sp>
        <p:nvSpPr>
          <p:cNvPr id="78851" name="Rectangle 3"/>
          <p:cNvSpPr>
            <a:spLocks noGrp="1" noChangeArrowheads="1"/>
          </p:cNvSpPr>
          <p:nvPr>
            <p:ph type="body" idx="1"/>
          </p:nvPr>
        </p:nvSpPr>
        <p:spPr/>
        <p:txBody>
          <a:bodyPr/>
          <a:lstStyle/>
          <a:p>
            <a:r>
              <a:rPr lang="en-US" sz="2400"/>
              <a:t>Quaternions are actually an extension to complex numbers</a:t>
            </a:r>
          </a:p>
          <a:p>
            <a:r>
              <a:rPr lang="en-US" sz="2400"/>
              <a:t>Of the 4 components, one is a ‘real’ scalar number, and the other 3 form a vector in imaginary ijk space!</a:t>
            </a:r>
          </a:p>
        </p:txBody>
      </p:sp>
      <p:graphicFrame>
        <p:nvGraphicFramePr>
          <p:cNvPr id="78853" name="Object 5"/>
          <p:cNvGraphicFramePr>
            <a:graphicFrameLocks noChangeAspect="1"/>
          </p:cNvGraphicFramePr>
          <p:nvPr/>
        </p:nvGraphicFramePr>
        <p:xfrm>
          <a:off x="2590800" y="3276600"/>
          <a:ext cx="3457575" cy="571500"/>
        </p:xfrm>
        <a:graphic>
          <a:graphicData uri="http://schemas.openxmlformats.org/presentationml/2006/ole">
            <mc:AlternateContent xmlns:mc="http://schemas.openxmlformats.org/markup-compatibility/2006">
              <mc:Choice xmlns:v="urn:schemas-microsoft-com:vml" Requires="v">
                <p:oleObj spid="_x0000_s20536" name="Equation" r:id="rId4" imgW="1384200" imgH="228600" progId="Equation.3">
                  <p:embed/>
                </p:oleObj>
              </mc:Choice>
              <mc:Fallback>
                <p:oleObj name="Equation" r:id="rId4" imgW="1384200" imgH="228600" progId="Equation.3">
                  <p:embed/>
                  <p:pic>
                    <p:nvPicPr>
                      <p:cNvPr id="7885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276600"/>
                        <a:ext cx="34575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4" name="Object 6"/>
          <p:cNvGraphicFramePr>
            <a:graphicFrameLocks noChangeAspect="1"/>
          </p:cNvGraphicFramePr>
          <p:nvPr/>
        </p:nvGraphicFramePr>
        <p:xfrm>
          <a:off x="2590800" y="4191000"/>
          <a:ext cx="3425825" cy="2286000"/>
        </p:xfrm>
        <a:graphic>
          <a:graphicData uri="http://schemas.openxmlformats.org/presentationml/2006/ole">
            <mc:AlternateContent xmlns:mc="http://schemas.openxmlformats.org/markup-compatibility/2006">
              <mc:Choice xmlns:v="urn:schemas-microsoft-com:vml" Requires="v">
                <p:oleObj spid="_x0000_s20537" name="Equation" r:id="rId6" imgW="1371600" imgH="914400" progId="Equation.3">
                  <p:embed/>
                </p:oleObj>
              </mc:Choice>
              <mc:Fallback>
                <p:oleObj name="Equation" r:id="rId6" imgW="1371600" imgH="914400" progId="Equation.3">
                  <p:embed/>
                  <p:pic>
                    <p:nvPicPr>
                      <p:cNvPr id="7885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191000"/>
                        <a:ext cx="3425825"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7" name="Line 9"/>
          <p:cNvSpPr>
            <a:spLocks noChangeShapeType="1"/>
          </p:cNvSpPr>
          <p:nvPr/>
        </p:nvSpPr>
        <p:spPr bwMode="auto">
          <a:xfrm>
            <a:off x="1828800" y="4038600"/>
            <a:ext cx="4953000" cy="0"/>
          </a:xfrm>
          <a:prstGeom prst="line">
            <a:avLst/>
          </a:prstGeom>
          <a:noFill/>
          <a:ln w="9525">
            <a:solidFill>
              <a:schemeClr val="tx1"/>
            </a:solidFill>
            <a:round/>
            <a:headEnd/>
            <a:tailEnd/>
          </a:ln>
          <a:effectLst/>
        </p:spPr>
        <p:txBody>
          <a:bodyPr wrap="none"/>
          <a:lstStyle/>
          <a:p>
            <a:endParaRPr lang="en-US"/>
          </a:p>
        </p:txBody>
      </p:sp>
    </p:spTree>
    <p:extLst>
      <p:ext uri="{BB962C8B-B14F-4D97-AF65-F5344CB8AC3E}">
        <p14:creationId xmlns:p14="http://schemas.microsoft.com/office/powerpoint/2010/main" val="27802367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Quaternions (Scalar/Vector)</a:t>
            </a:r>
          </a:p>
        </p:txBody>
      </p:sp>
      <p:sp>
        <p:nvSpPr>
          <p:cNvPr id="109571" name="Rectangle 3"/>
          <p:cNvSpPr>
            <a:spLocks noGrp="1" noChangeArrowheads="1"/>
          </p:cNvSpPr>
          <p:nvPr>
            <p:ph type="body" idx="1"/>
          </p:nvPr>
        </p:nvSpPr>
        <p:spPr/>
        <p:txBody>
          <a:bodyPr/>
          <a:lstStyle/>
          <a:p>
            <a:r>
              <a:rPr lang="en-US" sz="2800" dirty="0"/>
              <a:t>Sometimes, they are written as the combination of a scalar value s and a vector value </a:t>
            </a:r>
            <a:r>
              <a:rPr lang="en-US" sz="2800" b="1" dirty="0"/>
              <a:t>v</a:t>
            </a:r>
            <a:endParaRPr lang="en-US" sz="2800" dirty="0"/>
          </a:p>
          <a:p>
            <a:endParaRPr lang="en-US" sz="2800" dirty="0"/>
          </a:p>
          <a:p>
            <a:endParaRPr lang="en-US" sz="2800" dirty="0"/>
          </a:p>
          <a:p>
            <a:pPr>
              <a:buFont typeface="Wingdings" pitchFamily="2" charset="2"/>
              <a:buNone/>
            </a:pPr>
            <a:r>
              <a:rPr lang="en-US" sz="2800" dirty="0"/>
              <a:t>	</a:t>
            </a:r>
          </a:p>
          <a:p>
            <a:pPr>
              <a:buFont typeface="Wingdings" pitchFamily="2" charset="2"/>
              <a:buNone/>
            </a:pPr>
            <a:r>
              <a:rPr lang="en-US" sz="2800" dirty="0"/>
              <a:t>	where</a:t>
            </a:r>
            <a:endParaRPr lang="en-US" sz="2800" b="1" dirty="0"/>
          </a:p>
        </p:txBody>
      </p:sp>
      <p:graphicFrame>
        <p:nvGraphicFramePr>
          <p:cNvPr id="109572" name="Object 4"/>
          <p:cNvGraphicFramePr>
            <a:graphicFrameLocks noChangeAspect="1"/>
          </p:cNvGraphicFramePr>
          <p:nvPr/>
        </p:nvGraphicFramePr>
        <p:xfrm>
          <a:off x="1371600" y="4572000"/>
          <a:ext cx="2600325" cy="1143000"/>
        </p:xfrm>
        <a:graphic>
          <a:graphicData uri="http://schemas.openxmlformats.org/presentationml/2006/ole">
            <mc:AlternateContent xmlns:mc="http://schemas.openxmlformats.org/markup-compatibility/2006">
              <mc:Choice xmlns:v="urn:schemas-microsoft-com:vml" Requires="v">
                <p:oleObj spid="_x0000_s21560" name="Equation" r:id="rId4" imgW="1041120" imgH="457200" progId="Equation.3">
                  <p:embed/>
                </p:oleObj>
              </mc:Choice>
              <mc:Fallback>
                <p:oleObj name="Equation" r:id="rId4" imgW="1041120" imgH="457200" progId="Equation.3">
                  <p:embed/>
                  <p:pic>
                    <p:nvPicPr>
                      <p:cNvPr id="10957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572000"/>
                        <a:ext cx="26003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3" name="Object 5"/>
          <p:cNvGraphicFramePr>
            <a:graphicFrameLocks noChangeAspect="1"/>
          </p:cNvGraphicFramePr>
          <p:nvPr/>
        </p:nvGraphicFramePr>
        <p:xfrm>
          <a:off x="1328737" y="3022600"/>
          <a:ext cx="1490663" cy="635000"/>
        </p:xfrm>
        <a:graphic>
          <a:graphicData uri="http://schemas.openxmlformats.org/presentationml/2006/ole">
            <mc:AlternateContent xmlns:mc="http://schemas.openxmlformats.org/markup-compatibility/2006">
              <mc:Choice xmlns:v="urn:schemas-microsoft-com:vml" Requires="v">
                <p:oleObj spid="_x0000_s21561" name="Equation" r:id="rId6" imgW="596880" imgH="253800" progId="Equation.3">
                  <p:embed/>
                </p:oleObj>
              </mc:Choice>
              <mc:Fallback>
                <p:oleObj name="Equation" r:id="rId6" imgW="596880" imgH="253800" progId="Equation.3">
                  <p:embed/>
                  <p:pic>
                    <p:nvPicPr>
                      <p:cNvPr id="10957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8737" y="3022600"/>
                        <a:ext cx="1490663"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23473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Unit Quaternions</a:t>
            </a:r>
          </a:p>
        </p:txBody>
      </p:sp>
      <p:sp>
        <p:nvSpPr>
          <p:cNvPr id="110595" name="Rectangle 3"/>
          <p:cNvSpPr>
            <a:spLocks noGrp="1" noChangeArrowheads="1"/>
          </p:cNvSpPr>
          <p:nvPr>
            <p:ph type="body" idx="1"/>
          </p:nvPr>
        </p:nvSpPr>
        <p:spPr/>
        <p:txBody>
          <a:bodyPr>
            <a:normAutofit lnSpcReduction="10000"/>
          </a:bodyPr>
          <a:lstStyle/>
          <a:p>
            <a:pPr>
              <a:lnSpc>
                <a:spcPct val="90000"/>
              </a:lnSpc>
            </a:pPr>
            <a:r>
              <a:rPr lang="en-US" sz="2800" dirty="0"/>
              <a:t>For convenience, we will use only unit length </a:t>
            </a:r>
            <a:r>
              <a:rPr lang="en-US" sz="2800" dirty="0" err="1"/>
              <a:t>quaternions</a:t>
            </a:r>
            <a:r>
              <a:rPr lang="en-US" sz="2800" dirty="0"/>
              <a:t>, as they will be sufficient for our purposes and make things a little easier</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These correspond to the set of vectors that form the ‘surface’ of a 4D hypersphere of radius 1</a:t>
            </a:r>
          </a:p>
          <a:p>
            <a:pPr>
              <a:lnSpc>
                <a:spcPct val="90000"/>
              </a:lnSpc>
            </a:pPr>
            <a:endParaRPr lang="en-US" sz="2800" dirty="0"/>
          </a:p>
          <a:p>
            <a:pPr>
              <a:lnSpc>
                <a:spcPct val="90000"/>
              </a:lnSpc>
            </a:pPr>
            <a:r>
              <a:rPr lang="en-US" sz="2800" dirty="0"/>
              <a:t>The ‘surface’ is actually a 3D volume in 4D space, but it can be visualized as an extension to the concept of a 2D surface on a 3D sphere</a:t>
            </a:r>
          </a:p>
        </p:txBody>
      </p:sp>
      <p:graphicFrame>
        <p:nvGraphicFramePr>
          <p:cNvPr id="110596" name="Object 4"/>
          <p:cNvGraphicFramePr>
            <a:graphicFrameLocks noChangeAspect="1"/>
          </p:cNvGraphicFramePr>
          <p:nvPr/>
        </p:nvGraphicFramePr>
        <p:xfrm>
          <a:off x="1447800" y="3048000"/>
          <a:ext cx="4094163" cy="730250"/>
        </p:xfrm>
        <a:graphic>
          <a:graphicData uri="http://schemas.openxmlformats.org/presentationml/2006/ole">
            <mc:AlternateContent xmlns:mc="http://schemas.openxmlformats.org/markup-compatibility/2006">
              <mc:Choice xmlns:v="urn:schemas-microsoft-com:vml" Requires="v">
                <p:oleObj spid="_x0000_s22557" name="Equation" r:id="rId4" imgW="1638000" imgH="291960" progId="Equation.3">
                  <p:embed/>
                </p:oleObj>
              </mc:Choice>
              <mc:Fallback>
                <p:oleObj name="Equation" r:id="rId4" imgW="1638000" imgH="291960" progId="Equation.3">
                  <p:embed/>
                  <p:pic>
                    <p:nvPicPr>
                      <p:cNvPr id="11059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3048000"/>
                        <a:ext cx="4094163"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13004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quaternions</a:t>
            </a:r>
            <a:endParaRPr lang="nl-NL"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What about 3-angle rotation?</a:t>
            </a:r>
          </a:p>
          <a:p>
            <a:r>
              <a:rPr lang="en-US" dirty="0"/>
              <a:t> A unit quaternion is a point on the 4D sphere</a:t>
            </a:r>
            <a:endParaRPr lang="nl-NL"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05000"/>
            <a:ext cx="8229600" cy="2821826"/>
          </a:xfrm>
          <a:prstGeom prst="rect">
            <a:avLst/>
          </a:prstGeom>
        </p:spPr>
      </p:pic>
    </p:spTree>
    <p:extLst>
      <p:ext uri="{BB962C8B-B14F-4D97-AF65-F5344CB8AC3E}">
        <p14:creationId xmlns:p14="http://schemas.microsoft.com/office/powerpoint/2010/main" val="19145392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Quaternions as Rotations</a:t>
            </a:r>
          </a:p>
        </p:txBody>
      </p:sp>
      <p:sp>
        <p:nvSpPr>
          <p:cNvPr id="112643" name="Rectangle 3"/>
          <p:cNvSpPr>
            <a:spLocks noGrp="1" noChangeArrowheads="1"/>
          </p:cNvSpPr>
          <p:nvPr>
            <p:ph type="body" idx="1"/>
          </p:nvPr>
        </p:nvSpPr>
        <p:spPr/>
        <p:txBody>
          <a:bodyPr/>
          <a:lstStyle/>
          <a:p>
            <a:pPr>
              <a:lnSpc>
                <a:spcPct val="90000"/>
              </a:lnSpc>
            </a:pPr>
            <a:r>
              <a:rPr lang="en-US" sz="2800" dirty="0"/>
              <a:t>A quaternion can represent a rotation by an angle </a:t>
            </a:r>
            <a:r>
              <a:rPr lang="en-US" sz="2800" dirty="0">
                <a:cs typeface="Arial" charset="0"/>
              </a:rPr>
              <a:t>θ </a:t>
            </a:r>
            <a:r>
              <a:rPr lang="en-US" sz="2800" dirty="0"/>
              <a:t>around a unit axis </a:t>
            </a:r>
            <a:r>
              <a:rPr lang="en-US" sz="2800" b="1" dirty="0"/>
              <a:t>a</a:t>
            </a:r>
            <a:r>
              <a:rPr lang="en-US" sz="2800" dirty="0"/>
              <a:t>:</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If </a:t>
            </a:r>
            <a:r>
              <a:rPr lang="en-US" sz="2800" b="1" dirty="0"/>
              <a:t>a</a:t>
            </a:r>
            <a:r>
              <a:rPr lang="en-US" sz="2800" dirty="0"/>
              <a:t> is unit length, then </a:t>
            </a:r>
            <a:r>
              <a:rPr lang="en-US" sz="2800" b="1" dirty="0"/>
              <a:t>q</a:t>
            </a:r>
            <a:r>
              <a:rPr lang="en-US" sz="2800" dirty="0"/>
              <a:t> will be also</a:t>
            </a:r>
          </a:p>
        </p:txBody>
      </p:sp>
      <p:graphicFrame>
        <p:nvGraphicFramePr>
          <p:cNvPr id="112644" name="Object 4"/>
          <p:cNvGraphicFramePr>
            <a:graphicFrameLocks noChangeAspect="1"/>
          </p:cNvGraphicFramePr>
          <p:nvPr/>
        </p:nvGraphicFramePr>
        <p:xfrm>
          <a:off x="1143000" y="2743200"/>
          <a:ext cx="6475413" cy="2794000"/>
        </p:xfrm>
        <a:graphic>
          <a:graphicData uri="http://schemas.openxmlformats.org/presentationml/2006/ole">
            <mc:AlternateContent xmlns:mc="http://schemas.openxmlformats.org/markup-compatibility/2006">
              <mc:Choice xmlns:v="urn:schemas-microsoft-com:vml" Requires="v">
                <p:oleObj spid="_x0000_s23581" name="Equation" r:id="rId4" imgW="2590560" imgH="1117440" progId="Equation.3">
                  <p:embed/>
                </p:oleObj>
              </mc:Choice>
              <mc:Fallback>
                <p:oleObj name="Equation" r:id="rId4" imgW="2590560" imgH="1117440" progId="Equation.3">
                  <p:embed/>
                  <p:pic>
                    <p:nvPicPr>
                      <p:cNvPr id="1126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743200"/>
                        <a:ext cx="6475413"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66261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Quaternions as Rotations</a:t>
            </a:r>
          </a:p>
        </p:txBody>
      </p:sp>
      <p:graphicFrame>
        <p:nvGraphicFramePr>
          <p:cNvPr id="114692" name="Object 4"/>
          <p:cNvGraphicFramePr>
            <a:graphicFrameLocks noChangeAspect="1"/>
          </p:cNvGraphicFramePr>
          <p:nvPr/>
        </p:nvGraphicFramePr>
        <p:xfrm>
          <a:off x="666750" y="1981200"/>
          <a:ext cx="6824663" cy="4699000"/>
        </p:xfrm>
        <a:graphic>
          <a:graphicData uri="http://schemas.openxmlformats.org/presentationml/2006/ole">
            <mc:AlternateContent xmlns:mc="http://schemas.openxmlformats.org/markup-compatibility/2006">
              <mc:Choice xmlns:v="urn:schemas-microsoft-com:vml" Requires="v">
                <p:oleObj spid="_x0000_s24605" name="Equation" r:id="rId4" imgW="2730240" imgH="1879560" progId="Equation.3">
                  <p:embed/>
                </p:oleObj>
              </mc:Choice>
              <mc:Fallback>
                <p:oleObj name="Equation" r:id="rId4" imgW="2730240" imgH="1879560" progId="Equation.3">
                  <p:embed/>
                  <p:pic>
                    <p:nvPicPr>
                      <p:cNvPr id="114692"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750" y="1981200"/>
                        <a:ext cx="6824663" cy="469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372885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Quaternion to Matrix</a:t>
            </a:r>
          </a:p>
        </p:txBody>
      </p:sp>
      <p:graphicFrame>
        <p:nvGraphicFramePr>
          <p:cNvPr id="18436" name="Object 4"/>
          <p:cNvGraphicFramePr>
            <a:graphicFrameLocks noChangeAspect="1"/>
          </p:cNvGraphicFramePr>
          <p:nvPr/>
        </p:nvGraphicFramePr>
        <p:xfrm>
          <a:off x="838200" y="3429000"/>
          <a:ext cx="7140575" cy="1841500"/>
        </p:xfrm>
        <a:graphic>
          <a:graphicData uri="http://schemas.openxmlformats.org/presentationml/2006/ole">
            <mc:AlternateContent xmlns:mc="http://schemas.openxmlformats.org/markup-compatibility/2006">
              <mc:Choice xmlns:v="urn:schemas-microsoft-com:vml" Requires="v">
                <p:oleObj spid="_x0000_s25629" name="Equation" r:id="rId4" imgW="2857320" imgH="736560" progId="Equation.3">
                  <p:embed/>
                </p:oleObj>
              </mc:Choice>
              <mc:Fallback>
                <p:oleObj name="Equation" r:id="rId4" imgW="2857320" imgH="736560" progId="Equation.3">
                  <p:embed/>
                  <p:pic>
                    <p:nvPicPr>
                      <p:cNvPr id="1843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429000"/>
                        <a:ext cx="7140575" cy="184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7" name="Rectangle 5"/>
          <p:cNvSpPr>
            <a:spLocks noGrp="1" noChangeArrowheads="1"/>
          </p:cNvSpPr>
          <p:nvPr>
            <p:ph type="body" idx="1"/>
          </p:nvPr>
        </p:nvSpPr>
        <p:spPr/>
        <p:txBody>
          <a:bodyPr/>
          <a:lstStyle/>
          <a:p>
            <a:r>
              <a:rPr lang="en-US"/>
              <a:t>To convert a quaternion to a rotation matrix:</a:t>
            </a:r>
          </a:p>
        </p:txBody>
      </p:sp>
    </p:spTree>
    <p:extLst>
      <p:ext uri="{BB962C8B-B14F-4D97-AF65-F5344CB8AC3E}">
        <p14:creationId xmlns:p14="http://schemas.microsoft.com/office/powerpoint/2010/main" val="1218216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Matrix to Quaternion</a:t>
            </a:r>
          </a:p>
        </p:txBody>
      </p:sp>
      <p:sp>
        <p:nvSpPr>
          <p:cNvPr id="19459" name="Rectangle 3"/>
          <p:cNvSpPr>
            <a:spLocks noGrp="1" noChangeArrowheads="1"/>
          </p:cNvSpPr>
          <p:nvPr>
            <p:ph type="body" idx="1"/>
          </p:nvPr>
        </p:nvSpPr>
        <p:spPr/>
        <p:txBody>
          <a:bodyPr/>
          <a:lstStyle/>
          <a:p>
            <a:r>
              <a:rPr lang="en-US" dirty="0"/>
              <a:t>Matrix to quaternion is not too bad, I just don’t have room for it here</a:t>
            </a:r>
          </a:p>
          <a:p>
            <a:endParaRPr lang="en-US" dirty="0"/>
          </a:p>
          <a:p>
            <a:r>
              <a:rPr lang="en-US" dirty="0"/>
              <a:t>It involves a few ‘if’ statements, a square root, three divisions, and some other stuff</a:t>
            </a:r>
          </a:p>
          <a:p>
            <a:endParaRPr lang="en-US" dirty="0"/>
          </a:p>
          <a:p>
            <a:r>
              <a:rPr lang="en-US" dirty="0"/>
              <a:t>For the algorithm, see:</a:t>
            </a:r>
          </a:p>
          <a:p>
            <a:pPr>
              <a:buNone/>
            </a:pPr>
            <a:r>
              <a:rPr lang="en-US" dirty="0"/>
              <a:t>	</a:t>
            </a:r>
            <a:r>
              <a:rPr lang="en-US" sz="2400" dirty="0"/>
              <a:t>http://www.euclideanspace.com/maths/geometry/rotations/conversions/matrixToQuaternion/index.htm</a:t>
            </a:r>
            <a:endParaRPr lang="en-US" dirty="0"/>
          </a:p>
        </p:txBody>
      </p:sp>
    </p:spTree>
    <p:extLst>
      <p:ext uri="{BB962C8B-B14F-4D97-AF65-F5344CB8AC3E}">
        <p14:creationId xmlns:p14="http://schemas.microsoft.com/office/powerpoint/2010/main" val="27645253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Spheres</a:t>
            </a:r>
          </a:p>
        </p:txBody>
      </p:sp>
      <p:sp>
        <p:nvSpPr>
          <p:cNvPr id="9219" name="Rectangle 3"/>
          <p:cNvSpPr>
            <a:spLocks noGrp="1" noChangeArrowheads="1"/>
          </p:cNvSpPr>
          <p:nvPr>
            <p:ph type="body" idx="1"/>
          </p:nvPr>
        </p:nvSpPr>
        <p:spPr/>
        <p:txBody>
          <a:bodyPr>
            <a:normAutofit lnSpcReduction="10000"/>
          </a:bodyPr>
          <a:lstStyle/>
          <a:p>
            <a:r>
              <a:rPr lang="en-US" sz="2400" dirty="0"/>
              <a:t>Think of a person standing on the surface of a big sphere (like a planet)</a:t>
            </a:r>
          </a:p>
          <a:p>
            <a:endParaRPr lang="en-US" sz="2400" dirty="0"/>
          </a:p>
          <a:p>
            <a:r>
              <a:rPr lang="en-US" sz="2400" dirty="0"/>
              <a:t>From the person’s point of view, they can move in along two orthogonal axes (front/back) and (left/right)</a:t>
            </a:r>
          </a:p>
          <a:p>
            <a:endParaRPr lang="en-US" sz="2400" dirty="0"/>
          </a:p>
          <a:p>
            <a:r>
              <a:rPr lang="en-US" sz="2400" dirty="0"/>
              <a:t>There is no perception of any fixed poles or longitude/latitude, because no matter which direction they face, they always have two orthogonal ways to go</a:t>
            </a:r>
          </a:p>
          <a:p>
            <a:endParaRPr lang="en-US" sz="2400" dirty="0"/>
          </a:p>
          <a:p>
            <a:r>
              <a:rPr lang="en-US" sz="2400" dirty="0"/>
              <a:t>From their point of view, they might as well be moving on a infinite 2D plane, however if they go too far in one direction, they will come back to where they started!</a:t>
            </a:r>
          </a:p>
        </p:txBody>
      </p:sp>
    </p:spTree>
    <p:extLst>
      <p:ext uri="{BB962C8B-B14F-4D97-AF65-F5344CB8AC3E}">
        <p14:creationId xmlns:p14="http://schemas.microsoft.com/office/powerpoint/2010/main" val="2547566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US"/>
              <a:t>Presentation preparation</a:t>
            </a:r>
          </a:p>
        </p:txBody>
      </p:sp>
      <p:sp>
        <p:nvSpPr>
          <p:cNvPr id="505859" name="Rectangle 3"/>
          <p:cNvSpPr>
            <a:spLocks noGrp="1" noChangeArrowheads="1"/>
          </p:cNvSpPr>
          <p:nvPr>
            <p:ph idx="1"/>
          </p:nvPr>
        </p:nvSpPr>
        <p:spPr>
          <a:xfrm>
            <a:off x="152400" y="1775191"/>
            <a:ext cx="8991600" cy="4625609"/>
          </a:xfrm>
        </p:spPr>
        <p:txBody>
          <a:bodyPr>
            <a:normAutofit/>
          </a:bodyPr>
          <a:lstStyle/>
          <a:p>
            <a:r>
              <a:rPr lang="en-US" dirty="0"/>
              <a:t>Do a ‘test-drive’ to check the presentation is not too long or too short</a:t>
            </a:r>
          </a:p>
          <a:p>
            <a:endParaRPr lang="en-US" dirty="0"/>
          </a:p>
          <a:p>
            <a:r>
              <a:rPr lang="en-US" dirty="0"/>
              <a:t>Divide the slides with your team members</a:t>
            </a:r>
          </a:p>
          <a:p>
            <a:endParaRPr lang="en-US" dirty="0"/>
          </a:p>
          <a:p>
            <a:r>
              <a:rPr lang="en-US" dirty="0"/>
              <a:t>Check your presentation in advance to be sure it works well (especially audio/video files)</a:t>
            </a:r>
          </a:p>
          <a:p>
            <a:pPr lvl="1"/>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Hyperspheres</a:t>
            </a:r>
          </a:p>
        </p:txBody>
      </p:sp>
      <p:sp>
        <p:nvSpPr>
          <p:cNvPr id="128003" name="Rectangle 3"/>
          <p:cNvSpPr>
            <a:spLocks noGrp="1" noChangeArrowheads="1"/>
          </p:cNvSpPr>
          <p:nvPr>
            <p:ph type="body" idx="1"/>
          </p:nvPr>
        </p:nvSpPr>
        <p:spPr>
          <a:xfrm>
            <a:off x="228600" y="1775191"/>
            <a:ext cx="8458200" cy="4625609"/>
          </a:xfrm>
        </p:spPr>
        <p:txBody>
          <a:bodyPr>
            <a:normAutofit/>
          </a:bodyPr>
          <a:lstStyle/>
          <a:p>
            <a:pPr>
              <a:lnSpc>
                <a:spcPct val="90000"/>
              </a:lnSpc>
            </a:pPr>
            <a:r>
              <a:rPr lang="en-US" sz="2800" dirty="0"/>
              <a:t>Now extend this concept to moving in the hypersphere of unit quaternions</a:t>
            </a:r>
          </a:p>
          <a:p>
            <a:pPr>
              <a:lnSpc>
                <a:spcPct val="90000"/>
              </a:lnSpc>
            </a:pPr>
            <a:endParaRPr lang="en-US" sz="2800" dirty="0"/>
          </a:p>
          <a:p>
            <a:pPr>
              <a:lnSpc>
                <a:spcPct val="90000"/>
              </a:lnSpc>
            </a:pPr>
            <a:r>
              <a:rPr lang="en-US" sz="2800" dirty="0"/>
              <a:t>The person now has three orthogonal directions to go</a:t>
            </a:r>
          </a:p>
          <a:p>
            <a:pPr>
              <a:lnSpc>
                <a:spcPct val="90000"/>
              </a:lnSpc>
            </a:pPr>
            <a:endParaRPr lang="en-US" sz="2800" dirty="0"/>
          </a:p>
          <a:p>
            <a:pPr>
              <a:lnSpc>
                <a:spcPct val="90000"/>
              </a:lnSpc>
            </a:pPr>
            <a:r>
              <a:rPr lang="en-US" sz="2800" dirty="0"/>
              <a:t>No matter how they are oriented in this space, they can always go some combination of forward/backward, left/right and up/down</a:t>
            </a:r>
          </a:p>
          <a:p>
            <a:pPr>
              <a:lnSpc>
                <a:spcPct val="90000"/>
              </a:lnSpc>
            </a:pPr>
            <a:endParaRPr lang="en-US" sz="2800" dirty="0"/>
          </a:p>
          <a:p>
            <a:pPr>
              <a:lnSpc>
                <a:spcPct val="90000"/>
              </a:lnSpc>
            </a:pPr>
            <a:r>
              <a:rPr lang="en-US" sz="2800" dirty="0"/>
              <a:t>If they go too far in any one direction, they will come back to where they started</a:t>
            </a:r>
          </a:p>
        </p:txBody>
      </p:sp>
    </p:spTree>
    <p:extLst>
      <p:ext uri="{BB962C8B-B14F-4D97-AF65-F5344CB8AC3E}">
        <p14:creationId xmlns:p14="http://schemas.microsoft.com/office/powerpoint/2010/main" val="9370383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t>Hyperspheres</a:t>
            </a:r>
          </a:p>
        </p:txBody>
      </p:sp>
      <p:sp>
        <p:nvSpPr>
          <p:cNvPr id="131075" name="Rectangle 3"/>
          <p:cNvSpPr>
            <a:spLocks noGrp="1" noChangeArrowheads="1"/>
          </p:cNvSpPr>
          <p:nvPr>
            <p:ph type="body" idx="1"/>
          </p:nvPr>
        </p:nvSpPr>
        <p:spPr/>
        <p:txBody>
          <a:bodyPr>
            <a:normAutofit fontScale="92500" lnSpcReduction="20000"/>
          </a:bodyPr>
          <a:lstStyle/>
          <a:p>
            <a:pPr>
              <a:lnSpc>
                <a:spcPct val="90000"/>
              </a:lnSpc>
            </a:pPr>
            <a:r>
              <a:rPr lang="en-US" sz="2800" dirty="0"/>
              <a:t>Now consider that a person’s location on this hypersphere represents an orientation</a:t>
            </a:r>
          </a:p>
          <a:p>
            <a:pPr>
              <a:lnSpc>
                <a:spcPct val="90000"/>
              </a:lnSpc>
            </a:pPr>
            <a:endParaRPr lang="en-US" sz="2800" dirty="0"/>
          </a:p>
          <a:p>
            <a:pPr>
              <a:lnSpc>
                <a:spcPct val="90000"/>
              </a:lnSpc>
            </a:pPr>
            <a:r>
              <a:rPr lang="en-US" sz="2800" dirty="0"/>
              <a:t>Any incremental movement along one of the orthogonal axes in curved space corresponds to an incremental rotation along an axis in real space (distances along the hypersphere correspond to angles in 3D space)</a:t>
            </a:r>
          </a:p>
          <a:p>
            <a:pPr>
              <a:lnSpc>
                <a:spcPct val="90000"/>
              </a:lnSpc>
            </a:pPr>
            <a:endParaRPr lang="en-US" sz="2800" dirty="0"/>
          </a:p>
          <a:p>
            <a:pPr>
              <a:lnSpc>
                <a:spcPct val="90000"/>
              </a:lnSpc>
            </a:pPr>
            <a:r>
              <a:rPr lang="en-US" sz="2800" dirty="0"/>
              <a:t>Moving in some arbitrary direction corresponds to rotating around some arbitrary axis</a:t>
            </a:r>
          </a:p>
          <a:p>
            <a:pPr>
              <a:lnSpc>
                <a:spcPct val="90000"/>
              </a:lnSpc>
            </a:pPr>
            <a:endParaRPr lang="en-US" sz="2800" dirty="0"/>
          </a:p>
          <a:p>
            <a:pPr>
              <a:lnSpc>
                <a:spcPct val="90000"/>
              </a:lnSpc>
            </a:pPr>
            <a:r>
              <a:rPr lang="en-US" sz="2800" dirty="0"/>
              <a:t>If you move too far in one direction, you come back to where you started (corresponding to rotating 360 degrees around any one axis)</a:t>
            </a:r>
          </a:p>
        </p:txBody>
      </p:sp>
    </p:spTree>
    <p:extLst>
      <p:ext uri="{BB962C8B-B14F-4D97-AF65-F5344CB8AC3E}">
        <p14:creationId xmlns:p14="http://schemas.microsoft.com/office/powerpoint/2010/main" val="3103724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t>Hyperspheres</a:t>
            </a:r>
          </a:p>
        </p:txBody>
      </p:sp>
      <p:sp>
        <p:nvSpPr>
          <p:cNvPr id="134147" name="Rectangle 3"/>
          <p:cNvSpPr>
            <a:spLocks noGrp="1" noChangeArrowheads="1"/>
          </p:cNvSpPr>
          <p:nvPr>
            <p:ph type="body" idx="1"/>
          </p:nvPr>
        </p:nvSpPr>
        <p:spPr>
          <a:xfrm>
            <a:off x="152400" y="1600200"/>
            <a:ext cx="8229600" cy="4625609"/>
          </a:xfrm>
        </p:spPr>
        <p:txBody>
          <a:bodyPr>
            <a:normAutofit lnSpcReduction="10000"/>
          </a:bodyPr>
          <a:lstStyle/>
          <a:p>
            <a:pPr>
              <a:lnSpc>
                <a:spcPct val="90000"/>
              </a:lnSpc>
            </a:pPr>
            <a:r>
              <a:rPr lang="en-US" sz="2800" dirty="0"/>
              <a:t>A distance of x along the surface of the hypersphere corresponds to a rotation of angle 2x radians</a:t>
            </a:r>
          </a:p>
          <a:p>
            <a:pPr>
              <a:lnSpc>
                <a:spcPct val="90000"/>
              </a:lnSpc>
            </a:pPr>
            <a:endParaRPr lang="en-US" sz="2800" dirty="0"/>
          </a:p>
          <a:p>
            <a:pPr>
              <a:lnSpc>
                <a:spcPct val="90000"/>
              </a:lnSpc>
            </a:pPr>
            <a:r>
              <a:rPr lang="en-US" sz="2800" dirty="0"/>
              <a:t>This means that moving along a 90 degree arc on the hypersphere corresponds to rotating an object by 180 degrees</a:t>
            </a:r>
          </a:p>
          <a:p>
            <a:pPr>
              <a:lnSpc>
                <a:spcPct val="90000"/>
              </a:lnSpc>
            </a:pPr>
            <a:endParaRPr lang="en-US" sz="2800" dirty="0"/>
          </a:p>
          <a:p>
            <a:pPr>
              <a:lnSpc>
                <a:spcPct val="90000"/>
              </a:lnSpc>
            </a:pPr>
            <a:r>
              <a:rPr lang="en-US" sz="2800" dirty="0"/>
              <a:t>Traveling 180 degrees corresponds to a 360 degree rotation, thus getting you back to where you started</a:t>
            </a:r>
          </a:p>
          <a:p>
            <a:pPr>
              <a:lnSpc>
                <a:spcPct val="90000"/>
              </a:lnSpc>
            </a:pPr>
            <a:endParaRPr lang="en-US" sz="2800" dirty="0"/>
          </a:p>
          <a:p>
            <a:pPr>
              <a:lnSpc>
                <a:spcPct val="90000"/>
              </a:lnSpc>
            </a:pPr>
            <a:r>
              <a:rPr lang="en-US" sz="2800" dirty="0"/>
              <a:t>This implies that </a:t>
            </a:r>
            <a:r>
              <a:rPr lang="en-US" sz="2800" b="1" dirty="0"/>
              <a:t>q</a:t>
            </a:r>
            <a:r>
              <a:rPr lang="en-US" sz="2800" dirty="0"/>
              <a:t> and -</a:t>
            </a:r>
            <a:r>
              <a:rPr lang="en-US" sz="2800" b="1" dirty="0"/>
              <a:t>q</a:t>
            </a:r>
            <a:r>
              <a:rPr lang="en-US" sz="2800" dirty="0"/>
              <a:t> correspond                                      to the same orientation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24400"/>
            <a:ext cx="2669955" cy="2040673"/>
          </a:xfrm>
          <a:prstGeom prst="rect">
            <a:avLst/>
          </a:prstGeom>
        </p:spPr>
      </p:pic>
    </p:spTree>
    <p:extLst>
      <p:ext uri="{BB962C8B-B14F-4D97-AF65-F5344CB8AC3E}">
        <p14:creationId xmlns:p14="http://schemas.microsoft.com/office/powerpoint/2010/main" val="37640224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t>Hyperspheres</a:t>
            </a:r>
          </a:p>
        </p:txBody>
      </p:sp>
      <p:sp>
        <p:nvSpPr>
          <p:cNvPr id="138243" name="Rectangle 3"/>
          <p:cNvSpPr>
            <a:spLocks noGrp="1" noChangeArrowheads="1"/>
          </p:cNvSpPr>
          <p:nvPr>
            <p:ph type="body" idx="1"/>
          </p:nvPr>
        </p:nvSpPr>
        <p:spPr/>
        <p:txBody>
          <a:bodyPr/>
          <a:lstStyle/>
          <a:p>
            <a:pPr>
              <a:lnSpc>
                <a:spcPct val="90000"/>
              </a:lnSpc>
            </a:pPr>
            <a:r>
              <a:rPr lang="en-US" dirty="0"/>
              <a:t>Consider what happens if you rotate a book 180 around x, then 180 around y, and then 180 around z</a:t>
            </a:r>
          </a:p>
          <a:p>
            <a:pPr>
              <a:lnSpc>
                <a:spcPct val="90000"/>
              </a:lnSpc>
            </a:pPr>
            <a:endParaRPr lang="en-US" dirty="0"/>
          </a:p>
          <a:p>
            <a:pPr>
              <a:lnSpc>
                <a:spcPct val="90000"/>
              </a:lnSpc>
            </a:pPr>
            <a:r>
              <a:rPr lang="en-US" dirty="0"/>
              <a:t>You end up back where you started</a:t>
            </a:r>
          </a:p>
          <a:p>
            <a:pPr>
              <a:lnSpc>
                <a:spcPct val="90000"/>
              </a:lnSpc>
            </a:pPr>
            <a:endParaRPr lang="en-US" dirty="0"/>
          </a:p>
          <a:p>
            <a:pPr>
              <a:lnSpc>
                <a:spcPct val="90000"/>
              </a:lnSpc>
            </a:pPr>
            <a:r>
              <a:rPr lang="en-US" dirty="0"/>
              <a:t>This corresponds to traveling along a triangle on the hypersphere where each edge is a 90 degree arc, orthogonal to each other edge</a:t>
            </a:r>
          </a:p>
        </p:txBody>
      </p:sp>
    </p:spTree>
    <p:extLst>
      <p:ext uri="{BB962C8B-B14F-4D97-AF65-F5344CB8AC3E}">
        <p14:creationId xmlns:p14="http://schemas.microsoft.com/office/powerpoint/2010/main" val="286273392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p:txBody>
          <a:bodyPr/>
          <a:lstStyle/>
          <a:p>
            <a:r>
              <a:rPr lang="en-US"/>
              <a:t>Quaternion Joints</a:t>
            </a:r>
          </a:p>
        </p:txBody>
      </p:sp>
      <p:sp>
        <p:nvSpPr>
          <p:cNvPr id="107523" name="Rectangle 1027"/>
          <p:cNvSpPr>
            <a:spLocks noGrp="1" noChangeArrowheads="1"/>
          </p:cNvSpPr>
          <p:nvPr>
            <p:ph type="body" idx="1"/>
          </p:nvPr>
        </p:nvSpPr>
        <p:spPr/>
        <p:txBody>
          <a:bodyPr/>
          <a:lstStyle/>
          <a:p>
            <a:pPr>
              <a:lnSpc>
                <a:spcPct val="90000"/>
              </a:lnSpc>
            </a:pPr>
            <a:r>
              <a:rPr lang="en-US" sz="2800" dirty="0"/>
              <a:t>One can create a skeleton using quaternion joints</a:t>
            </a:r>
          </a:p>
          <a:p>
            <a:pPr>
              <a:lnSpc>
                <a:spcPct val="90000"/>
              </a:lnSpc>
            </a:pPr>
            <a:endParaRPr lang="en-US" sz="2800" dirty="0"/>
          </a:p>
          <a:p>
            <a:pPr>
              <a:lnSpc>
                <a:spcPct val="90000"/>
              </a:lnSpc>
            </a:pPr>
            <a:r>
              <a:rPr lang="en-US" sz="2800" dirty="0"/>
              <a:t>One possibility is to simply allow a quaternion joint type and provide a local matrix function that takes a quaternion</a:t>
            </a:r>
          </a:p>
          <a:p>
            <a:pPr>
              <a:lnSpc>
                <a:spcPct val="90000"/>
              </a:lnSpc>
            </a:pPr>
            <a:endParaRPr lang="en-US" sz="2800" dirty="0"/>
          </a:p>
          <a:p>
            <a:pPr>
              <a:lnSpc>
                <a:spcPct val="90000"/>
              </a:lnSpc>
            </a:pPr>
            <a:r>
              <a:rPr lang="en-US" sz="2800" dirty="0"/>
              <a:t>Another possibility is to also compute the world matrices as quaternion multiplications. This involves a little less math than matrices, but may not prove to be significantly faster. Also, one would still have to handle the joint offsets with matrix math</a:t>
            </a:r>
          </a:p>
        </p:txBody>
      </p:sp>
    </p:spTree>
    <p:extLst>
      <p:ext uri="{BB962C8B-B14F-4D97-AF65-F5344CB8AC3E}">
        <p14:creationId xmlns:p14="http://schemas.microsoft.com/office/powerpoint/2010/main" val="3638235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Quaternions in the Pose Vector</a:t>
            </a:r>
          </a:p>
        </p:txBody>
      </p:sp>
      <p:sp>
        <p:nvSpPr>
          <p:cNvPr id="147459" name="Rectangle 3"/>
          <p:cNvSpPr>
            <a:spLocks noGrp="1" noChangeArrowheads="1"/>
          </p:cNvSpPr>
          <p:nvPr>
            <p:ph type="body" idx="1"/>
          </p:nvPr>
        </p:nvSpPr>
        <p:spPr/>
        <p:txBody>
          <a:bodyPr>
            <a:normAutofit fontScale="92500" lnSpcReduction="20000"/>
          </a:bodyPr>
          <a:lstStyle/>
          <a:p>
            <a:pPr>
              <a:lnSpc>
                <a:spcPct val="90000"/>
              </a:lnSpc>
            </a:pPr>
            <a:r>
              <a:rPr lang="en-US" sz="2800" dirty="0"/>
              <a:t>Using quaternions in the skeleton adds some complications, as they can’t simply be treated as 4 independent DOFs through the rig</a:t>
            </a:r>
          </a:p>
          <a:p>
            <a:pPr>
              <a:lnSpc>
                <a:spcPct val="90000"/>
              </a:lnSpc>
            </a:pPr>
            <a:endParaRPr lang="en-US" sz="2800" dirty="0"/>
          </a:p>
          <a:p>
            <a:pPr>
              <a:lnSpc>
                <a:spcPct val="90000"/>
              </a:lnSpc>
            </a:pPr>
            <a:r>
              <a:rPr lang="en-US" sz="2800" dirty="0"/>
              <a:t>The reason is that the 4 numbers are not independent, and so an animation system would have to handle them specifically as a quaternion</a:t>
            </a:r>
          </a:p>
          <a:p>
            <a:pPr>
              <a:lnSpc>
                <a:spcPct val="90000"/>
              </a:lnSpc>
            </a:pPr>
            <a:endParaRPr lang="en-US" sz="2800" dirty="0"/>
          </a:p>
          <a:p>
            <a:pPr>
              <a:lnSpc>
                <a:spcPct val="90000"/>
              </a:lnSpc>
            </a:pPr>
            <a:r>
              <a:rPr lang="en-US" sz="2800" dirty="0"/>
              <a:t>To deal with this, one might have to extend the concept of the pose vector as containing an array of scalars and an array of quaternions</a:t>
            </a:r>
          </a:p>
          <a:p>
            <a:pPr>
              <a:lnSpc>
                <a:spcPct val="90000"/>
              </a:lnSpc>
            </a:pPr>
            <a:endParaRPr lang="en-US" sz="2800" dirty="0"/>
          </a:p>
          <a:p>
            <a:pPr>
              <a:lnSpc>
                <a:spcPct val="90000"/>
              </a:lnSpc>
            </a:pPr>
            <a:r>
              <a:rPr lang="en-US" sz="2800" dirty="0"/>
              <a:t>When higher level animation code blends and manipulates poses, it will have to treat </a:t>
            </a:r>
            <a:r>
              <a:rPr lang="en-US" sz="2800" dirty="0" err="1"/>
              <a:t>quaternions</a:t>
            </a:r>
            <a:r>
              <a:rPr lang="en-US" sz="2800" dirty="0"/>
              <a:t> specially</a:t>
            </a:r>
          </a:p>
        </p:txBody>
      </p:sp>
    </p:spTree>
    <p:extLst>
      <p:ext uri="{BB962C8B-B14F-4D97-AF65-F5344CB8AC3E}">
        <p14:creationId xmlns:p14="http://schemas.microsoft.com/office/powerpoint/2010/main" val="1889734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Quaternions in the Pose Vector</a:t>
            </a:r>
          </a:p>
        </p:txBody>
      </p:sp>
      <p:sp>
        <p:nvSpPr>
          <p:cNvPr id="147459" name="Rectangle 3"/>
          <p:cNvSpPr>
            <a:spLocks noGrp="1" noChangeArrowheads="1"/>
          </p:cNvSpPr>
          <p:nvPr>
            <p:ph type="body" idx="1"/>
          </p:nvPr>
        </p:nvSpPr>
        <p:spPr/>
        <p:txBody>
          <a:bodyPr>
            <a:normAutofit fontScale="92500" lnSpcReduction="20000"/>
          </a:bodyPr>
          <a:lstStyle/>
          <a:p>
            <a:pPr>
              <a:lnSpc>
                <a:spcPct val="90000"/>
              </a:lnSpc>
            </a:pPr>
            <a:r>
              <a:rPr lang="en-US" sz="2800" dirty="0"/>
              <a:t>Using quaternions in the skeleton adds some complications, as they can’t simply be treated as 4 independent DOFs through the rig</a:t>
            </a:r>
          </a:p>
          <a:p>
            <a:pPr>
              <a:lnSpc>
                <a:spcPct val="90000"/>
              </a:lnSpc>
            </a:pPr>
            <a:endParaRPr lang="en-US" sz="2800" dirty="0"/>
          </a:p>
          <a:p>
            <a:pPr>
              <a:lnSpc>
                <a:spcPct val="90000"/>
              </a:lnSpc>
            </a:pPr>
            <a:r>
              <a:rPr lang="en-US" sz="2800" dirty="0"/>
              <a:t>The reason is that the 4 numbers are not independent, and so an animation system would have to handle them specifically as a quaternion</a:t>
            </a:r>
          </a:p>
          <a:p>
            <a:pPr>
              <a:lnSpc>
                <a:spcPct val="90000"/>
              </a:lnSpc>
            </a:pPr>
            <a:endParaRPr lang="en-US" sz="2800" dirty="0"/>
          </a:p>
          <a:p>
            <a:pPr>
              <a:lnSpc>
                <a:spcPct val="90000"/>
              </a:lnSpc>
            </a:pPr>
            <a:r>
              <a:rPr lang="en-US" sz="2800" dirty="0"/>
              <a:t>To deal with this, one might have to extend the concept of the pose vector as containing an array of scalars and an array of quaternions</a:t>
            </a:r>
          </a:p>
          <a:p>
            <a:pPr>
              <a:lnSpc>
                <a:spcPct val="90000"/>
              </a:lnSpc>
            </a:pPr>
            <a:endParaRPr lang="en-US" sz="2800" dirty="0"/>
          </a:p>
          <a:p>
            <a:pPr>
              <a:lnSpc>
                <a:spcPct val="90000"/>
              </a:lnSpc>
            </a:pPr>
            <a:r>
              <a:rPr lang="en-US" sz="2800" dirty="0"/>
              <a:t>When higher level animation code blends and manipulates poses, it will have to treat </a:t>
            </a:r>
            <a:r>
              <a:rPr lang="en-US" sz="2800" dirty="0" err="1"/>
              <a:t>quaternions</a:t>
            </a:r>
            <a:r>
              <a:rPr lang="en-US" sz="2800" dirty="0"/>
              <a:t> specially</a:t>
            </a:r>
          </a:p>
        </p:txBody>
      </p:sp>
    </p:spTree>
    <p:extLst>
      <p:ext uri="{BB962C8B-B14F-4D97-AF65-F5344CB8AC3E}">
        <p14:creationId xmlns:p14="http://schemas.microsoft.com/office/powerpoint/2010/main" val="21966858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a:t>Quaternion Interpolation</a:t>
            </a:r>
          </a:p>
        </p:txBody>
      </p:sp>
    </p:spTree>
    <p:extLst>
      <p:ext uri="{BB962C8B-B14F-4D97-AF65-F5344CB8AC3E}">
        <p14:creationId xmlns:p14="http://schemas.microsoft.com/office/powerpoint/2010/main" val="11485126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Linear Interpolation</a:t>
            </a:r>
          </a:p>
        </p:txBody>
      </p:sp>
      <p:sp>
        <p:nvSpPr>
          <p:cNvPr id="23555" name="Rectangle 3"/>
          <p:cNvSpPr>
            <a:spLocks noGrp="1" noChangeArrowheads="1"/>
          </p:cNvSpPr>
          <p:nvPr>
            <p:ph type="body" idx="1"/>
          </p:nvPr>
        </p:nvSpPr>
        <p:spPr/>
        <p:txBody>
          <a:bodyPr/>
          <a:lstStyle/>
          <a:p>
            <a:pPr>
              <a:lnSpc>
                <a:spcPct val="90000"/>
              </a:lnSpc>
            </a:pPr>
            <a:r>
              <a:rPr lang="en-US" sz="2400" dirty="0"/>
              <a:t>If we want to do a linear interpolation between two points </a:t>
            </a:r>
            <a:r>
              <a:rPr lang="en-US" sz="2400" b="1" dirty="0"/>
              <a:t>a</a:t>
            </a:r>
            <a:r>
              <a:rPr lang="en-US" sz="2400" dirty="0"/>
              <a:t> and </a:t>
            </a:r>
            <a:r>
              <a:rPr lang="en-US" sz="2400" b="1" dirty="0"/>
              <a:t>b</a:t>
            </a:r>
            <a:r>
              <a:rPr lang="en-US" sz="2400" dirty="0"/>
              <a:t> in normal space</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(1-t)</a:t>
            </a:r>
            <a:r>
              <a:rPr lang="en-US" sz="2400" b="1" dirty="0"/>
              <a:t>a</a:t>
            </a:r>
            <a:r>
              <a:rPr lang="en-US" sz="2400" dirty="0"/>
              <a:t> + (t)</a:t>
            </a:r>
            <a:r>
              <a:rPr lang="en-US" sz="2400" b="1" dirty="0"/>
              <a:t>b</a:t>
            </a: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dirty="0"/>
              <a:t>	where t ranges from 0 to 1</a:t>
            </a:r>
          </a:p>
          <a:p>
            <a:pPr>
              <a:lnSpc>
                <a:spcPct val="90000"/>
              </a:lnSpc>
              <a:buFont typeface="Wingdings" pitchFamily="2" charset="2"/>
              <a:buNone/>
            </a:pPr>
            <a:endParaRPr lang="en-US" sz="2400" dirty="0"/>
          </a:p>
          <a:p>
            <a:pPr>
              <a:lnSpc>
                <a:spcPct val="90000"/>
              </a:lnSpc>
            </a:pPr>
            <a:r>
              <a:rPr lang="en-US" sz="2400" dirty="0"/>
              <a:t>Note that the Lerp operation can be thought of as a weighted average</a:t>
            </a:r>
          </a:p>
          <a:p>
            <a:pPr>
              <a:lnSpc>
                <a:spcPct val="90000"/>
              </a:lnSpc>
            </a:pPr>
            <a:endParaRPr lang="en-US" sz="2400" dirty="0"/>
          </a:p>
          <a:p>
            <a:pPr>
              <a:lnSpc>
                <a:spcPct val="90000"/>
              </a:lnSpc>
            </a:pPr>
            <a:r>
              <a:rPr lang="en-US" sz="2400" dirty="0"/>
              <a:t>We could also write it in it’s additive blend form:</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a:t>
            </a:r>
            <a:r>
              <a:rPr lang="en-US" sz="2400" b="1" dirty="0"/>
              <a:t>a</a:t>
            </a:r>
            <a:r>
              <a:rPr lang="en-US" sz="2400" dirty="0"/>
              <a:t> + t(</a:t>
            </a:r>
            <a:r>
              <a:rPr lang="en-US" sz="2400" b="1" dirty="0"/>
              <a:t>b</a:t>
            </a:r>
            <a:r>
              <a:rPr lang="en-US" sz="2400" dirty="0"/>
              <a:t>-</a:t>
            </a:r>
            <a:r>
              <a:rPr lang="en-US" sz="2400" b="1" dirty="0"/>
              <a:t>a</a:t>
            </a:r>
            <a:r>
              <a:rPr lang="en-US" sz="2400" dirty="0"/>
              <a:t>)</a:t>
            </a:r>
          </a:p>
        </p:txBody>
      </p:sp>
    </p:spTree>
    <p:extLst>
      <p:ext uri="{BB962C8B-B14F-4D97-AF65-F5344CB8AC3E}">
        <p14:creationId xmlns:p14="http://schemas.microsoft.com/office/powerpoint/2010/main" val="25033648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Spherical Linear Interpolation</a:t>
            </a:r>
          </a:p>
        </p:txBody>
      </p:sp>
      <p:sp>
        <p:nvSpPr>
          <p:cNvPr id="25603" name="Rectangle 3"/>
          <p:cNvSpPr>
            <a:spLocks noGrp="1" noChangeArrowheads="1"/>
          </p:cNvSpPr>
          <p:nvPr>
            <p:ph type="body" idx="1"/>
          </p:nvPr>
        </p:nvSpPr>
        <p:spPr/>
        <p:txBody>
          <a:bodyPr/>
          <a:lstStyle/>
          <a:p>
            <a:r>
              <a:rPr lang="en-US" dirty="0"/>
              <a:t>If we want to interpolate between two points on a sphere (or hypersphere), we don’t just want to Lerp between them</a:t>
            </a:r>
          </a:p>
          <a:p>
            <a:endParaRPr lang="en-US" dirty="0"/>
          </a:p>
          <a:p>
            <a:r>
              <a:rPr lang="en-US" dirty="0"/>
              <a:t>Instead, we will travel across the surface of the sphere by following a ‘great arc’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876800"/>
            <a:ext cx="1958952" cy="1814815"/>
          </a:xfrm>
          <a:prstGeom prst="rect">
            <a:avLst/>
          </a:prstGeom>
        </p:spPr>
      </p:pic>
    </p:spTree>
    <p:extLst>
      <p:ext uri="{BB962C8B-B14F-4D97-AF65-F5344CB8AC3E}">
        <p14:creationId xmlns:p14="http://schemas.microsoft.com/office/powerpoint/2010/main" val="1242499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assignment</a:t>
            </a:r>
            <a:endParaRPr lang="nl-NL" dirty="0"/>
          </a:p>
        </p:txBody>
      </p:sp>
      <p:sp>
        <p:nvSpPr>
          <p:cNvPr id="3" name="Content Placeholder 2"/>
          <p:cNvSpPr>
            <a:spLocks noGrp="1"/>
          </p:cNvSpPr>
          <p:nvPr>
            <p:ph idx="1"/>
          </p:nvPr>
        </p:nvSpPr>
        <p:spPr/>
        <p:txBody>
          <a:bodyPr>
            <a:normAutofit fontScale="92500" lnSpcReduction="20000"/>
          </a:bodyPr>
          <a:lstStyle/>
          <a:p>
            <a:r>
              <a:rPr lang="en-US" dirty="0"/>
              <a:t>To be done in teams of 4</a:t>
            </a:r>
          </a:p>
          <a:p>
            <a:endParaRPr lang="en-US" dirty="0"/>
          </a:p>
          <a:p>
            <a:r>
              <a:rPr lang="en-US" dirty="0"/>
              <a:t>Three options:</a:t>
            </a:r>
          </a:p>
          <a:p>
            <a:pPr lvl="1"/>
            <a:r>
              <a:rPr lang="en-US" dirty="0"/>
              <a:t>Option 1: Movie production</a:t>
            </a:r>
          </a:p>
          <a:p>
            <a:pPr lvl="2"/>
            <a:r>
              <a:rPr lang="en-US" u="sng" dirty="0"/>
              <a:t>Goal: </a:t>
            </a:r>
            <a:r>
              <a:rPr lang="en-US" dirty="0"/>
              <a:t>Learn state-of-the-art animation techniques used in animation packages, i.e. Blender, Unity, Unreal Engine</a:t>
            </a:r>
          </a:p>
          <a:p>
            <a:pPr lvl="1"/>
            <a:r>
              <a:rPr lang="en-US" dirty="0"/>
              <a:t>Option 2: Skeletal motion and skinning</a:t>
            </a:r>
          </a:p>
          <a:p>
            <a:pPr lvl="2"/>
            <a:r>
              <a:rPr lang="en-US" u="sng" dirty="0"/>
              <a:t>Goal: </a:t>
            </a:r>
            <a:r>
              <a:rPr lang="en-US" dirty="0"/>
              <a:t>Practice basic animation techniques by programming them yourselves from scratch</a:t>
            </a:r>
          </a:p>
          <a:p>
            <a:pPr lvl="1"/>
            <a:r>
              <a:rPr lang="en-US" dirty="0"/>
              <a:t>Option 3: Speech-driven Facial Animation</a:t>
            </a:r>
          </a:p>
          <a:p>
            <a:pPr lvl="2"/>
            <a:r>
              <a:rPr lang="en-US" u="sng" dirty="0"/>
              <a:t>Goal: </a:t>
            </a:r>
            <a:r>
              <a:rPr lang="en-US" dirty="0"/>
              <a:t>Learn the research methodology of data-driven computer animation by implementing a small research project</a:t>
            </a:r>
            <a:endParaRPr lang="nl-NL" dirty="0"/>
          </a:p>
        </p:txBody>
      </p:sp>
    </p:spTree>
    <p:extLst>
      <p:ext uri="{BB962C8B-B14F-4D97-AF65-F5344CB8AC3E}">
        <p14:creationId xmlns:p14="http://schemas.microsoft.com/office/powerpoint/2010/main" val="315117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Spherical Linear Interpolation</a:t>
            </a:r>
          </a:p>
        </p:txBody>
      </p:sp>
      <p:sp>
        <p:nvSpPr>
          <p:cNvPr id="80899" name="Rectangle 3"/>
          <p:cNvSpPr>
            <a:spLocks noGrp="1" noChangeArrowheads="1"/>
          </p:cNvSpPr>
          <p:nvPr>
            <p:ph type="body" idx="1"/>
          </p:nvPr>
        </p:nvSpPr>
        <p:spPr/>
        <p:txBody>
          <a:bodyPr/>
          <a:lstStyle/>
          <a:p>
            <a:r>
              <a:rPr lang="en-US"/>
              <a:t>We define the spherical linear interpolation of two unit vectors in N dimensional space as:</a:t>
            </a:r>
          </a:p>
        </p:txBody>
      </p:sp>
      <p:graphicFrame>
        <p:nvGraphicFramePr>
          <p:cNvPr id="151552" name="Object 0"/>
          <p:cNvGraphicFramePr>
            <a:graphicFrameLocks noChangeAspect="1"/>
          </p:cNvGraphicFramePr>
          <p:nvPr/>
        </p:nvGraphicFramePr>
        <p:xfrm>
          <a:off x="1558925" y="3429000"/>
          <a:ext cx="6061075" cy="2190750"/>
        </p:xfrm>
        <a:graphic>
          <a:graphicData uri="http://schemas.openxmlformats.org/presentationml/2006/ole">
            <mc:AlternateContent xmlns:mc="http://schemas.openxmlformats.org/markup-compatibility/2006">
              <mc:Choice xmlns:v="urn:schemas-microsoft-com:vml" Requires="v">
                <p:oleObj spid="_x0000_s26653" name="Equation" r:id="rId3" imgW="2425680" imgH="876240" progId="Equation.3">
                  <p:embed/>
                </p:oleObj>
              </mc:Choice>
              <mc:Fallback>
                <p:oleObj name="Equation" r:id="rId3" imgW="2425680" imgH="876240" progId="Equation.3">
                  <p:embed/>
                  <p:pic>
                    <p:nvPicPr>
                      <p:cNvPr id="151552"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8925" y="3429000"/>
                        <a:ext cx="6061075" cy="219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43917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Quaternion Interpolation</a:t>
            </a:r>
          </a:p>
        </p:txBody>
      </p:sp>
      <p:sp>
        <p:nvSpPr>
          <p:cNvPr id="82947" name="Rectangle 3"/>
          <p:cNvSpPr>
            <a:spLocks noGrp="1" noChangeArrowheads="1"/>
          </p:cNvSpPr>
          <p:nvPr>
            <p:ph type="body" idx="1"/>
          </p:nvPr>
        </p:nvSpPr>
        <p:spPr/>
        <p:txBody>
          <a:bodyPr>
            <a:normAutofit lnSpcReduction="10000"/>
          </a:bodyPr>
          <a:lstStyle/>
          <a:p>
            <a:pPr>
              <a:lnSpc>
                <a:spcPct val="90000"/>
              </a:lnSpc>
            </a:pPr>
            <a:r>
              <a:rPr lang="en-US" sz="2400" dirty="0"/>
              <a:t>Remember that there are two redundant vectors in quaternion space for every unique orientation in 3D space</a:t>
            </a:r>
          </a:p>
          <a:p>
            <a:pPr>
              <a:lnSpc>
                <a:spcPct val="90000"/>
              </a:lnSpc>
            </a:pPr>
            <a:endParaRPr lang="en-US" sz="2400" dirty="0"/>
          </a:p>
          <a:p>
            <a:pPr>
              <a:lnSpc>
                <a:spcPct val="90000"/>
              </a:lnSpc>
            </a:pPr>
            <a:r>
              <a:rPr lang="en-US" sz="2400" dirty="0"/>
              <a:t>What is the difference between:</a:t>
            </a:r>
          </a:p>
          <a:p>
            <a:pPr>
              <a:lnSpc>
                <a:spcPct val="90000"/>
              </a:lnSpc>
              <a:buFont typeface="Wingdings" pitchFamily="2" charset="2"/>
              <a:buNone/>
            </a:pPr>
            <a:endParaRPr lang="en-US" sz="1400" dirty="0"/>
          </a:p>
          <a:p>
            <a:pPr>
              <a:lnSpc>
                <a:spcPct val="90000"/>
              </a:lnSpc>
              <a:buFont typeface="Wingdings" pitchFamily="2" charset="2"/>
              <a:buNone/>
            </a:pPr>
            <a:r>
              <a:rPr lang="en-US" sz="2400" dirty="0"/>
              <a:t>		</a:t>
            </a:r>
            <a:r>
              <a:rPr lang="en-US" sz="2400" dirty="0" err="1"/>
              <a:t>Slerp</a:t>
            </a:r>
            <a:r>
              <a:rPr lang="en-US" sz="2400" dirty="0"/>
              <a:t>(</a:t>
            </a:r>
            <a:r>
              <a:rPr lang="en-US" sz="2400" dirty="0" err="1"/>
              <a:t>t,</a:t>
            </a:r>
            <a:r>
              <a:rPr lang="en-US" sz="2400" b="1" dirty="0" err="1"/>
              <a:t>a</a:t>
            </a:r>
            <a:r>
              <a:rPr lang="en-US" sz="2400" dirty="0" err="1"/>
              <a:t>,</a:t>
            </a:r>
            <a:r>
              <a:rPr lang="en-US" sz="2400" b="1" dirty="0" err="1"/>
              <a:t>b</a:t>
            </a:r>
            <a:r>
              <a:rPr lang="en-US" sz="2400" dirty="0"/>
              <a:t>)    and    </a:t>
            </a:r>
            <a:r>
              <a:rPr lang="en-US" sz="2400" dirty="0" err="1"/>
              <a:t>Slerp</a:t>
            </a:r>
            <a:r>
              <a:rPr lang="en-US" sz="2400" dirty="0"/>
              <a:t>(t,-</a:t>
            </a:r>
            <a:r>
              <a:rPr lang="en-US" sz="2400" b="1" dirty="0" err="1"/>
              <a:t>a</a:t>
            </a:r>
            <a:r>
              <a:rPr lang="en-US" sz="2400" dirty="0" err="1"/>
              <a:t>,</a:t>
            </a:r>
            <a:r>
              <a:rPr lang="en-US" sz="2400" b="1" dirty="0" err="1"/>
              <a:t>b</a:t>
            </a:r>
            <a:r>
              <a:rPr lang="en-US" sz="2400" dirty="0"/>
              <a:t>)  ?</a:t>
            </a:r>
          </a:p>
          <a:p>
            <a:pPr>
              <a:lnSpc>
                <a:spcPct val="90000"/>
              </a:lnSpc>
              <a:buFont typeface="Wingdings" pitchFamily="2" charset="2"/>
              <a:buNone/>
            </a:pPr>
            <a:endParaRPr lang="en-US" sz="2400" dirty="0"/>
          </a:p>
          <a:p>
            <a:pPr>
              <a:lnSpc>
                <a:spcPct val="90000"/>
              </a:lnSpc>
            </a:pPr>
            <a:r>
              <a:rPr lang="en-US" sz="2400" dirty="0"/>
              <a:t>One of these will travel less than 90 degrees while the other will travel more than 90 degrees across the sphere</a:t>
            </a:r>
          </a:p>
          <a:p>
            <a:pPr>
              <a:lnSpc>
                <a:spcPct val="90000"/>
              </a:lnSpc>
            </a:pPr>
            <a:endParaRPr lang="en-US" sz="2400" dirty="0"/>
          </a:p>
          <a:p>
            <a:pPr>
              <a:lnSpc>
                <a:spcPct val="90000"/>
              </a:lnSpc>
            </a:pPr>
            <a:r>
              <a:rPr lang="en-US" sz="2400" dirty="0"/>
              <a:t>This corresponds to rotating the ‘short way’ or the ‘long way’</a:t>
            </a:r>
          </a:p>
          <a:p>
            <a:pPr>
              <a:lnSpc>
                <a:spcPct val="90000"/>
              </a:lnSpc>
            </a:pPr>
            <a:endParaRPr lang="en-US" sz="2400" dirty="0"/>
          </a:p>
          <a:p>
            <a:pPr>
              <a:lnSpc>
                <a:spcPct val="90000"/>
              </a:lnSpc>
            </a:pPr>
            <a:r>
              <a:rPr lang="en-US" sz="2400" dirty="0"/>
              <a:t>Usually, we want to take the short way, so we negate one of them if their dot product is &lt; 0 (angle greater than 90 degrees)</a:t>
            </a:r>
          </a:p>
        </p:txBody>
      </p:sp>
    </p:spTree>
    <p:extLst>
      <p:ext uri="{BB962C8B-B14F-4D97-AF65-F5344CB8AC3E}">
        <p14:creationId xmlns:p14="http://schemas.microsoft.com/office/powerpoint/2010/main" val="22473993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17500" y="782638"/>
            <a:ext cx="8637588" cy="701675"/>
          </a:xfrm>
        </p:spPr>
        <p:txBody>
          <a:bodyPr/>
          <a:lstStyle/>
          <a:p>
            <a:r>
              <a:rPr lang="en-US" sz="4000"/>
              <a:t>Bezier Curves in Quaternion Space</a:t>
            </a:r>
          </a:p>
        </p:txBody>
      </p:sp>
      <p:sp>
        <p:nvSpPr>
          <p:cNvPr id="74755" name="Rectangle 3"/>
          <p:cNvSpPr>
            <a:spLocks noGrp="1" noChangeArrowheads="1"/>
          </p:cNvSpPr>
          <p:nvPr>
            <p:ph type="body" idx="1"/>
          </p:nvPr>
        </p:nvSpPr>
        <p:spPr/>
        <p:txBody>
          <a:bodyPr>
            <a:normAutofit/>
          </a:bodyPr>
          <a:lstStyle/>
          <a:p>
            <a:pPr>
              <a:lnSpc>
                <a:spcPct val="90000"/>
              </a:lnSpc>
            </a:pPr>
            <a:r>
              <a:rPr lang="en-US" sz="2800" dirty="0"/>
              <a:t>We can construct Bezier curves on the 4D hypersphere by following the exact same procedure using </a:t>
            </a:r>
            <a:r>
              <a:rPr lang="en-US" sz="2800" dirty="0" err="1"/>
              <a:t>Slerp</a:t>
            </a:r>
            <a:r>
              <a:rPr lang="en-US" sz="2800" dirty="0"/>
              <a:t> instead of Lerp</a:t>
            </a:r>
          </a:p>
          <a:p>
            <a:pPr>
              <a:lnSpc>
                <a:spcPct val="90000"/>
              </a:lnSpc>
            </a:pPr>
            <a:endParaRPr lang="en-US" sz="2800" dirty="0"/>
          </a:p>
          <a:p>
            <a:pPr>
              <a:lnSpc>
                <a:spcPct val="90000"/>
              </a:lnSpc>
            </a:pPr>
            <a:r>
              <a:rPr lang="en-US" sz="2800" dirty="0"/>
              <a:t>It’s a good idea to flip (negate) the input quaternions as necessary in order to make it go the ‘short way’</a:t>
            </a:r>
          </a:p>
          <a:p>
            <a:pPr>
              <a:lnSpc>
                <a:spcPct val="90000"/>
              </a:lnSpc>
            </a:pP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71" y="4556933"/>
            <a:ext cx="2343711" cy="18438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07" y="4409318"/>
            <a:ext cx="5145088" cy="2139095"/>
          </a:xfrm>
          <a:prstGeom prst="rect">
            <a:avLst/>
          </a:prstGeom>
        </p:spPr>
      </p:pic>
    </p:spTree>
    <p:extLst>
      <p:ext uri="{BB962C8B-B14F-4D97-AF65-F5344CB8AC3E}">
        <p14:creationId xmlns:p14="http://schemas.microsoft.com/office/powerpoint/2010/main" val="38589001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Quaternion Summary</a:t>
            </a:r>
          </a:p>
        </p:txBody>
      </p:sp>
      <p:sp>
        <p:nvSpPr>
          <p:cNvPr id="101379" name="Rectangle 3"/>
          <p:cNvSpPr>
            <a:spLocks noGrp="1" noChangeArrowheads="1"/>
          </p:cNvSpPr>
          <p:nvPr>
            <p:ph type="body" idx="1"/>
          </p:nvPr>
        </p:nvSpPr>
        <p:spPr/>
        <p:txBody>
          <a:bodyPr>
            <a:normAutofit lnSpcReduction="10000"/>
          </a:bodyPr>
          <a:lstStyle/>
          <a:p>
            <a:pPr>
              <a:lnSpc>
                <a:spcPct val="90000"/>
              </a:lnSpc>
            </a:pPr>
            <a:r>
              <a:rPr lang="en-US" sz="2800" dirty="0"/>
              <a:t>Quaternions are 4D vectors that can represent 3D rigid body orientations</a:t>
            </a:r>
          </a:p>
          <a:p>
            <a:pPr>
              <a:lnSpc>
                <a:spcPct val="90000"/>
              </a:lnSpc>
            </a:pPr>
            <a:endParaRPr lang="en-US" sz="2800" dirty="0"/>
          </a:p>
          <a:p>
            <a:pPr>
              <a:lnSpc>
                <a:spcPct val="90000"/>
              </a:lnSpc>
            </a:pPr>
            <a:r>
              <a:rPr lang="en-US" sz="2800" dirty="0"/>
              <a:t>We choose to force them to be unit length</a:t>
            </a:r>
          </a:p>
          <a:p>
            <a:pPr>
              <a:lnSpc>
                <a:spcPct val="90000"/>
              </a:lnSpc>
            </a:pPr>
            <a:endParaRPr lang="en-US" sz="2800" dirty="0"/>
          </a:p>
          <a:p>
            <a:pPr>
              <a:lnSpc>
                <a:spcPct val="90000"/>
              </a:lnSpc>
            </a:pPr>
            <a:r>
              <a:rPr lang="en-US" sz="2800" dirty="0"/>
              <a:t>Key animation functions:</a:t>
            </a:r>
          </a:p>
          <a:p>
            <a:pPr lvl="1">
              <a:lnSpc>
                <a:spcPct val="90000"/>
              </a:lnSpc>
            </a:pPr>
            <a:r>
              <a:rPr lang="en-US" sz="2400" dirty="0"/>
              <a:t>Quaternion-to-matrix / matrix-to-quaternion</a:t>
            </a:r>
          </a:p>
          <a:p>
            <a:pPr lvl="1">
              <a:lnSpc>
                <a:spcPct val="90000"/>
              </a:lnSpc>
            </a:pPr>
            <a:r>
              <a:rPr lang="en-US" sz="2400" dirty="0"/>
              <a:t>Quaternion multiplication: faster than matrix multiplication</a:t>
            </a:r>
          </a:p>
          <a:p>
            <a:pPr lvl="1">
              <a:lnSpc>
                <a:spcPct val="90000"/>
              </a:lnSpc>
            </a:pPr>
            <a:r>
              <a:rPr lang="en-US" sz="2400" dirty="0" err="1"/>
              <a:t>Slerp</a:t>
            </a:r>
            <a:r>
              <a:rPr lang="en-US" sz="2400" dirty="0"/>
              <a:t>: interpolate between arbitrary orientations</a:t>
            </a:r>
          </a:p>
          <a:p>
            <a:pPr lvl="1">
              <a:lnSpc>
                <a:spcPct val="90000"/>
              </a:lnSpc>
            </a:pPr>
            <a:r>
              <a:rPr lang="en-US" sz="2400" dirty="0"/>
              <a:t>Spherical curves: de </a:t>
            </a:r>
            <a:r>
              <a:rPr lang="en-US" sz="2400" dirty="0" err="1"/>
              <a:t>Castlejau</a:t>
            </a:r>
            <a:r>
              <a:rPr lang="en-US" sz="2400" dirty="0"/>
              <a:t> algorithm for cubic Bezier curves on the hypersphere</a:t>
            </a:r>
          </a:p>
        </p:txBody>
      </p:sp>
    </p:spTree>
    <p:extLst>
      <p:ext uri="{BB962C8B-B14F-4D97-AF65-F5344CB8AC3E}">
        <p14:creationId xmlns:p14="http://schemas.microsoft.com/office/powerpoint/2010/main" val="38860982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representations</a:t>
            </a:r>
            <a:endParaRPr lang="nl-NL" dirty="0"/>
          </a:p>
        </p:txBody>
      </p:sp>
      <p:sp>
        <p:nvSpPr>
          <p:cNvPr id="3" name="Content Placeholder 2"/>
          <p:cNvSpPr>
            <a:spLocks noGrp="1"/>
          </p:cNvSpPr>
          <p:nvPr>
            <p:ph idx="1"/>
          </p:nvPr>
        </p:nvSpPr>
        <p:spPr/>
        <p:txBody>
          <a:bodyPr>
            <a:normAutofit fontScale="92500" lnSpcReduction="10000"/>
          </a:bodyPr>
          <a:lstStyle/>
          <a:p>
            <a:r>
              <a:rPr lang="en-US" b="1" dirty="0"/>
              <a:t>For animation input: </a:t>
            </a:r>
            <a:r>
              <a:rPr lang="en-US" dirty="0"/>
              <a:t>Euler angles</a:t>
            </a:r>
          </a:p>
          <a:p>
            <a:endParaRPr lang="en-US" dirty="0"/>
          </a:p>
          <a:p>
            <a:r>
              <a:rPr lang="en-US" b="1" dirty="0"/>
              <a:t>Setting joint limits: </a:t>
            </a:r>
            <a:r>
              <a:rPr lang="en-US" dirty="0"/>
              <a:t>Euler angles, axis angle</a:t>
            </a:r>
          </a:p>
          <a:p>
            <a:endParaRPr lang="en-US" dirty="0"/>
          </a:p>
          <a:p>
            <a:r>
              <a:rPr lang="en-US" b="1" dirty="0"/>
              <a:t>Good interpolation: </a:t>
            </a:r>
            <a:r>
              <a:rPr lang="en-US" dirty="0"/>
              <a:t>Axis angle and quaternions</a:t>
            </a:r>
          </a:p>
          <a:p>
            <a:endParaRPr lang="en-US" dirty="0"/>
          </a:p>
          <a:p>
            <a:r>
              <a:rPr lang="en-US" b="1" dirty="0"/>
              <a:t>Good composition: </a:t>
            </a:r>
            <a:r>
              <a:rPr lang="en-US" dirty="0"/>
              <a:t>Quaternions and orientation matrix</a:t>
            </a:r>
          </a:p>
          <a:p>
            <a:endParaRPr lang="en-US" dirty="0"/>
          </a:p>
          <a:p>
            <a:r>
              <a:rPr lang="en-US" b="1" dirty="0"/>
              <a:t>Rendering: </a:t>
            </a:r>
            <a:r>
              <a:rPr lang="en-US" dirty="0"/>
              <a:t>Orientation matrix</a:t>
            </a:r>
            <a:endParaRPr lang="nl-NL" dirty="0"/>
          </a:p>
        </p:txBody>
      </p:sp>
    </p:spTree>
    <p:extLst>
      <p:ext uri="{BB962C8B-B14F-4D97-AF65-F5344CB8AC3E}">
        <p14:creationId xmlns:p14="http://schemas.microsoft.com/office/powerpoint/2010/main" val="28213703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References</a:t>
            </a:r>
          </a:p>
        </p:txBody>
      </p:sp>
      <p:sp>
        <p:nvSpPr>
          <p:cNvPr id="98307" name="Rectangle 3"/>
          <p:cNvSpPr>
            <a:spLocks noGrp="1" noChangeArrowheads="1"/>
          </p:cNvSpPr>
          <p:nvPr>
            <p:ph type="body" idx="1"/>
          </p:nvPr>
        </p:nvSpPr>
        <p:spPr/>
        <p:txBody>
          <a:bodyPr>
            <a:normAutofit/>
          </a:bodyPr>
          <a:lstStyle/>
          <a:p>
            <a:r>
              <a:rPr lang="en-US" sz="2800" dirty="0"/>
              <a:t>Rick Parent book Chapter 1,2 and 3</a:t>
            </a:r>
          </a:p>
          <a:p>
            <a:endParaRPr lang="en-US" sz="2800" dirty="0"/>
          </a:p>
          <a:p>
            <a:r>
              <a:rPr lang="en-US" sz="2800" dirty="0"/>
              <a:t>https://en.wikipedia.org/wiki/Quaternions_and_spatial_rotation</a:t>
            </a:r>
          </a:p>
          <a:p>
            <a:endParaRPr lang="en-US" sz="2800" dirty="0"/>
          </a:p>
          <a:p>
            <a:r>
              <a:rPr lang="en-US" sz="2800" dirty="0"/>
              <a:t>“Animating Rotation with Quaternion Curves”, Ken Shoemake, SIGGRAPH 1985</a:t>
            </a:r>
          </a:p>
          <a:p>
            <a:endParaRPr lang="en-US" sz="2800" dirty="0"/>
          </a:p>
          <a:p>
            <a:r>
              <a:rPr lang="en-US" sz="2800" dirty="0">
                <a:hlinkClick r:id="rId2"/>
              </a:rPr>
              <a:t>Computer Animation course </a:t>
            </a:r>
            <a:r>
              <a:rPr lang="en-US" sz="2800" dirty="0"/>
              <a:t>at the University of California San Diego.</a:t>
            </a:r>
          </a:p>
          <a:p>
            <a:endParaRPr lang="en-US" sz="2800" dirty="0"/>
          </a:p>
        </p:txBody>
      </p:sp>
    </p:spTree>
    <p:extLst>
      <p:ext uri="{BB962C8B-B14F-4D97-AF65-F5344CB8AC3E}">
        <p14:creationId xmlns:p14="http://schemas.microsoft.com/office/powerpoint/2010/main" val="23307457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6D35-443B-4DEF-9ED3-1F77BE409D84}"/>
              </a:ext>
            </a:extLst>
          </p:cNvPr>
          <p:cNvSpPr>
            <a:spLocks noGrp="1"/>
          </p:cNvSpPr>
          <p:nvPr>
            <p:ph type="title"/>
          </p:nvPr>
        </p:nvSpPr>
        <p:spPr/>
        <p:txBody>
          <a:bodyPr/>
          <a:lstStyle/>
          <a:p>
            <a:r>
              <a:rPr lang="en-US" dirty="0"/>
              <a:t>What to do after this lecture</a:t>
            </a:r>
          </a:p>
        </p:txBody>
      </p:sp>
      <p:sp>
        <p:nvSpPr>
          <p:cNvPr id="3" name="Content Placeholder 2">
            <a:extLst>
              <a:ext uri="{FF2B5EF4-FFF2-40B4-BE49-F238E27FC236}">
                <a16:creationId xmlns:a16="http://schemas.microsoft.com/office/drawing/2014/main" id="{7D776B0A-15FC-48E8-9240-76B3C3C67C0F}"/>
              </a:ext>
            </a:extLst>
          </p:cNvPr>
          <p:cNvSpPr>
            <a:spLocks noGrp="1"/>
          </p:cNvSpPr>
          <p:nvPr>
            <p:ph idx="1"/>
          </p:nvPr>
        </p:nvSpPr>
        <p:spPr/>
        <p:txBody>
          <a:bodyPr>
            <a:normAutofit lnSpcReduction="10000"/>
          </a:bodyPr>
          <a:lstStyle/>
          <a:p>
            <a:r>
              <a:rPr lang="en-US" dirty="0"/>
              <a:t>Fill in the Google forms to make groups for the paper presentation and for the project. The link to the 24 papers can also be found below:</a:t>
            </a:r>
          </a:p>
          <a:p>
            <a:pPr lvl="1"/>
            <a:r>
              <a:rPr lang="en-US" u="sng" dirty="0">
                <a:hlinkClick r:id="rId3"/>
              </a:rPr>
              <a:t>Presentation Form</a:t>
            </a:r>
            <a:endParaRPr lang="en-US" dirty="0"/>
          </a:p>
          <a:p>
            <a:pPr lvl="1"/>
            <a:r>
              <a:rPr lang="en-US" u="sng" dirty="0">
                <a:hlinkClick r:id="rId4"/>
              </a:rPr>
              <a:t>Project Form</a:t>
            </a:r>
            <a:endParaRPr lang="en-US" u="sng" dirty="0"/>
          </a:p>
          <a:p>
            <a:pPr lvl="1"/>
            <a:r>
              <a:rPr lang="en-US" u="sng" dirty="0">
                <a:hlinkClick r:id="rId5"/>
              </a:rPr>
              <a:t>Link to 24 papers</a:t>
            </a:r>
            <a:endParaRPr lang="en-US" u="sng" dirty="0"/>
          </a:p>
          <a:p>
            <a:pPr lvl="0"/>
            <a:endParaRPr lang="en-US" u="sng" dirty="0"/>
          </a:p>
          <a:p>
            <a:pPr lvl="0"/>
            <a:r>
              <a:rPr lang="en-US" b="1" u="sng" dirty="0"/>
              <a:t>Deadline to fill </a:t>
            </a:r>
            <a:r>
              <a:rPr lang="en-US" b="1" u="sng"/>
              <a:t>in the forms: </a:t>
            </a:r>
            <a:r>
              <a:rPr lang="en-US" b="1" u="sng" dirty="0"/>
              <a:t>21 November Tuesday 23:59</a:t>
            </a:r>
            <a:endParaRPr lang="en-US" b="1" dirty="0"/>
          </a:p>
          <a:p>
            <a:endParaRPr lang="en-US" dirty="0"/>
          </a:p>
        </p:txBody>
      </p:sp>
    </p:spTree>
    <p:extLst>
      <p:ext uri="{BB962C8B-B14F-4D97-AF65-F5344CB8AC3E}">
        <p14:creationId xmlns:p14="http://schemas.microsoft.com/office/powerpoint/2010/main" val="33510566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04C-F2B1-408E-B527-32E841109B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4E5485-C84B-4E77-AFF8-2FD7B53898F5}"/>
              </a:ext>
            </a:extLst>
          </p:cNvPr>
          <p:cNvSpPr>
            <a:spLocks noGrp="1"/>
          </p:cNvSpPr>
          <p:nvPr>
            <p:ph idx="1"/>
          </p:nvPr>
        </p:nvSpPr>
        <p:spPr/>
        <p:txBody>
          <a:bodyPr/>
          <a:lstStyle/>
          <a:p>
            <a:r>
              <a:rPr lang="en-US" dirty="0"/>
              <a:t>Link to Lecture 2 recording:</a:t>
            </a:r>
          </a:p>
          <a:p>
            <a:endParaRPr lang="en-US" dirty="0"/>
          </a:p>
          <a:p>
            <a:r>
              <a:rPr lang="en-US" dirty="0">
                <a:hlinkClick r:id="rId2"/>
              </a:rPr>
              <a:t>Lecture 2 - Interpolation and Blending-20231119_125859-Meeting Recording.mp4</a:t>
            </a:r>
            <a:endParaRPr lang="en-US" dirty="0"/>
          </a:p>
        </p:txBody>
      </p:sp>
    </p:spTree>
    <p:extLst>
      <p:ext uri="{BB962C8B-B14F-4D97-AF65-F5344CB8AC3E}">
        <p14:creationId xmlns:p14="http://schemas.microsoft.com/office/powerpoint/2010/main" val="252289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en-US" dirty="0"/>
              <a:t>Option 1: Animation movie</a:t>
            </a:r>
          </a:p>
        </p:txBody>
      </p:sp>
      <p:sp>
        <p:nvSpPr>
          <p:cNvPr id="508931" name="Rectangle 3"/>
          <p:cNvSpPr>
            <a:spLocks noGrp="1" noChangeArrowheads="1"/>
          </p:cNvSpPr>
          <p:nvPr>
            <p:ph idx="1"/>
          </p:nvPr>
        </p:nvSpPr>
        <p:spPr>
          <a:xfrm>
            <a:off x="457200" y="1676400"/>
            <a:ext cx="8686800" cy="5181600"/>
          </a:xfrm>
        </p:spPr>
        <p:txBody>
          <a:bodyPr>
            <a:normAutofit/>
          </a:bodyPr>
          <a:lstStyle/>
          <a:p>
            <a:pPr>
              <a:lnSpc>
                <a:spcPct val="80000"/>
              </a:lnSpc>
            </a:pPr>
            <a:r>
              <a:rPr lang="en-US" sz="2800" dirty="0"/>
              <a:t>Assignment: short animation movie</a:t>
            </a:r>
          </a:p>
          <a:p>
            <a:pPr lvl="1">
              <a:lnSpc>
                <a:spcPct val="80000"/>
              </a:lnSpc>
            </a:pPr>
            <a:r>
              <a:rPr lang="en-US" sz="2400" dirty="0"/>
              <a:t>Make a storyboard and a </a:t>
            </a:r>
            <a:r>
              <a:rPr lang="en-US" sz="2400" dirty="0" err="1"/>
              <a:t>previz</a:t>
            </a:r>
            <a:r>
              <a:rPr lang="en-US" sz="2400" dirty="0"/>
              <a:t> movie</a:t>
            </a:r>
          </a:p>
          <a:p>
            <a:pPr lvl="1">
              <a:lnSpc>
                <a:spcPct val="80000"/>
              </a:lnSpc>
            </a:pPr>
            <a:r>
              <a:rPr lang="en-US" sz="2400" dirty="0"/>
              <a:t>Capture in the mocap lab (mandatory) and find existing animations from the internet or design/</a:t>
            </a:r>
            <a:r>
              <a:rPr lang="en-US" sz="2400"/>
              <a:t>edit yourself </a:t>
            </a:r>
            <a:endParaRPr lang="en-US" sz="2400" dirty="0"/>
          </a:p>
          <a:p>
            <a:pPr lvl="1">
              <a:lnSpc>
                <a:spcPct val="80000"/>
              </a:lnSpc>
            </a:pPr>
            <a:r>
              <a:rPr lang="en-US" sz="2400" dirty="0"/>
              <a:t>Animate one or more characters and make a nice rendering</a:t>
            </a:r>
          </a:p>
          <a:p>
            <a:pPr lvl="1">
              <a:lnSpc>
                <a:spcPct val="80000"/>
              </a:lnSpc>
            </a:pPr>
            <a:endParaRPr lang="en-US" sz="2400" dirty="0"/>
          </a:p>
          <a:p>
            <a:pPr>
              <a:lnSpc>
                <a:spcPct val="80000"/>
              </a:lnSpc>
            </a:pPr>
            <a:r>
              <a:rPr lang="en-US" sz="2800" dirty="0"/>
              <a:t>Tools:</a:t>
            </a:r>
          </a:p>
          <a:p>
            <a:pPr lvl="1">
              <a:lnSpc>
                <a:spcPct val="80000"/>
              </a:lnSpc>
            </a:pPr>
            <a:r>
              <a:rPr lang="en-US" sz="2400" dirty="0" err="1"/>
              <a:t>MotionBuilder</a:t>
            </a:r>
            <a:r>
              <a:rPr lang="en-US" sz="2400" dirty="0"/>
              <a:t>, Maya, 3dsMax, Blender, Unity, Unreal Engine</a:t>
            </a:r>
          </a:p>
          <a:p>
            <a:pPr lvl="1">
              <a:lnSpc>
                <a:spcPct val="80000"/>
              </a:lnSpc>
            </a:pPr>
            <a:r>
              <a:rPr lang="en-US" sz="2400" dirty="0"/>
              <a:t>We have a number of links for 3D Models</a:t>
            </a:r>
          </a:p>
          <a:p>
            <a:pPr lvl="1">
              <a:lnSpc>
                <a:spcPct val="80000"/>
              </a:lnSpc>
            </a:pPr>
            <a:r>
              <a:rPr lang="en-US" sz="2400" dirty="0"/>
              <a:t>Look on the Internet for additional resources</a:t>
            </a:r>
          </a:p>
          <a:p>
            <a:pPr lvl="1">
              <a:lnSpc>
                <a:spcPct val="80000"/>
              </a:lnSpc>
            </a:pPr>
            <a:endParaRPr lang="en-US" sz="2400" dirty="0"/>
          </a:p>
        </p:txBody>
      </p:sp>
      <p:sp>
        <p:nvSpPr>
          <p:cNvPr id="3" name="TextBox 2"/>
          <p:cNvSpPr txBox="1"/>
          <p:nvPr/>
        </p:nvSpPr>
        <p:spPr>
          <a:xfrm>
            <a:off x="381000" y="6324600"/>
            <a:ext cx="9067800" cy="307777"/>
          </a:xfrm>
          <a:prstGeom prst="rect">
            <a:avLst/>
          </a:prstGeom>
          <a:noFill/>
        </p:spPr>
        <p:txBody>
          <a:bodyPr wrap="square" rtlCol="0">
            <a:spAutoFit/>
          </a:bodyPr>
          <a:lstStyle/>
          <a:p>
            <a:r>
              <a:rPr lang="nl-NL" sz="1400" dirty="0" err="1"/>
              <a:t>Example</a:t>
            </a:r>
            <a:r>
              <a:rPr lang="nl-NL" sz="1400" dirty="0"/>
              <a:t> </a:t>
            </a:r>
            <a:r>
              <a:rPr lang="nl-NL" sz="1400" dirty="0" err="1"/>
              <a:t>videos</a:t>
            </a:r>
            <a:r>
              <a:rPr lang="nl-NL" sz="1400" dirty="0"/>
              <a:t> </a:t>
            </a:r>
            <a:r>
              <a:rPr lang="nl-NL" sz="1400" dirty="0" err="1"/>
              <a:t>from</a:t>
            </a:r>
            <a:r>
              <a:rPr lang="nl-NL" sz="1400" dirty="0"/>
              <a:t> </a:t>
            </a:r>
            <a:r>
              <a:rPr lang="nl-NL" sz="1400" dirty="0" err="1"/>
              <a:t>previous</a:t>
            </a:r>
            <a:r>
              <a:rPr lang="nl-NL" sz="1400" dirty="0"/>
              <a:t> </a:t>
            </a:r>
            <a:r>
              <a:rPr lang="nl-NL" sz="1400" dirty="0" err="1"/>
              <a:t>years</a:t>
            </a:r>
            <a:r>
              <a:rPr lang="nl-NL" sz="1400" dirty="0"/>
              <a:t> </a:t>
            </a:r>
            <a:r>
              <a:rPr lang="nl-NL" sz="1400" dirty="0" err="1"/>
              <a:t>can</a:t>
            </a:r>
            <a:r>
              <a:rPr lang="nl-NL" sz="1400" dirty="0"/>
              <a:t> </a:t>
            </a:r>
            <a:r>
              <a:rPr lang="nl-NL" sz="1400" dirty="0" err="1"/>
              <a:t>be</a:t>
            </a:r>
            <a:r>
              <a:rPr lang="nl-NL" sz="1400" dirty="0"/>
              <a:t> found on </a:t>
            </a:r>
            <a:r>
              <a:rPr lang="nl-NL" sz="1400" dirty="0" err="1"/>
              <a:t>the</a:t>
            </a:r>
            <a:r>
              <a:rPr lang="nl-NL" sz="1400" dirty="0"/>
              <a:t> course website (</a:t>
            </a:r>
            <a:r>
              <a:rPr lang="nl-NL" sz="1400" dirty="0" err="1"/>
              <a:t>External</a:t>
            </a:r>
            <a:r>
              <a:rPr lang="nl-NL" sz="1400" dirty="0"/>
              <a:t> Menu link).</a:t>
            </a:r>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9B94-E2F2-4E37-9B1F-3C87C60DEA40}"/>
              </a:ext>
            </a:extLst>
          </p:cNvPr>
          <p:cNvSpPr>
            <a:spLocks noGrp="1"/>
          </p:cNvSpPr>
          <p:nvPr>
            <p:ph type="title"/>
          </p:nvPr>
        </p:nvSpPr>
        <p:spPr>
          <a:xfrm>
            <a:off x="457200" y="155448"/>
            <a:ext cx="8534400" cy="1252728"/>
          </a:xfrm>
        </p:spPr>
        <p:txBody>
          <a:bodyPr>
            <a:noAutofit/>
          </a:bodyPr>
          <a:lstStyle/>
          <a:p>
            <a:r>
              <a:rPr lang="en-US" sz="3900" dirty="0"/>
              <a:t>Motion Capture and Virtual Reality Lab</a:t>
            </a:r>
          </a:p>
        </p:txBody>
      </p:sp>
      <p:sp>
        <p:nvSpPr>
          <p:cNvPr id="3" name="Content Placeholder 2">
            <a:extLst>
              <a:ext uri="{FF2B5EF4-FFF2-40B4-BE49-F238E27FC236}">
                <a16:creationId xmlns:a16="http://schemas.microsoft.com/office/drawing/2014/main" id="{D4C261C7-4424-45DC-9F06-46F1EB7CBCD5}"/>
              </a:ext>
            </a:extLst>
          </p:cNvPr>
          <p:cNvSpPr>
            <a:spLocks noGrp="1"/>
          </p:cNvSpPr>
          <p:nvPr>
            <p:ph idx="1"/>
          </p:nvPr>
        </p:nvSpPr>
        <p:spPr>
          <a:xfrm>
            <a:off x="152400" y="1905000"/>
            <a:ext cx="4800600" cy="4625609"/>
          </a:xfrm>
        </p:spPr>
        <p:txBody>
          <a:bodyPr>
            <a:normAutofit fontScale="47500" lnSpcReduction="20000"/>
          </a:bodyPr>
          <a:lstStyle/>
          <a:p>
            <a:r>
              <a:rPr lang="en-US" dirty="0"/>
              <a:t>Full body motion capture equipment </a:t>
            </a:r>
          </a:p>
          <a:p>
            <a:pPr lvl="1"/>
            <a:r>
              <a:rPr lang="en-US" dirty="0"/>
              <a:t>Multiple actors tracking including their facial expressions and finger movements</a:t>
            </a:r>
          </a:p>
          <a:p>
            <a:pPr lvl="1"/>
            <a:r>
              <a:rPr lang="en-US" dirty="0"/>
              <a:t>50 m2 capture area</a:t>
            </a:r>
          </a:p>
          <a:p>
            <a:pPr lvl="1"/>
            <a:endParaRPr lang="en-US" dirty="0"/>
          </a:p>
          <a:p>
            <a:r>
              <a:rPr lang="en-US" dirty="0"/>
              <a:t>Vicon Optical Motion Capture System </a:t>
            </a:r>
          </a:p>
          <a:p>
            <a:pPr lvl="1"/>
            <a:r>
              <a:rPr lang="en-US" dirty="0"/>
              <a:t>14 cameras </a:t>
            </a:r>
          </a:p>
          <a:p>
            <a:pPr lvl="1"/>
            <a:r>
              <a:rPr lang="en-US" dirty="0"/>
              <a:t>Vicon Shogun (and Shogun Post) as software</a:t>
            </a:r>
          </a:p>
          <a:p>
            <a:pPr lvl="1"/>
            <a:endParaRPr lang="en-US" dirty="0"/>
          </a:p>
          <a:p>
            <a:r>
              <a:rPr lang="en-US" dirty="0"/>
              <a:t>Facial capture</a:t>
            </a:r>
          </a:p>
          <a:p>
            <a:pPr lvl="1"/>
            <a:r>
              <a:rPr lang="en-US" dirty="0"/>
              <a:t>Dynamixyz</a:t>
            </a:r>
          </a:p>
          <a:p>
            <a:pPr lvl="2"/>
            <a:r>
              <a:rPr lang="en-US" dirty="0"/>
              <a:t>Single camera video-based system </a:t>
            </a:r>
          </a:p>
          <a:p>
            <a:pPr lvl="2"/>
            <a:r>
              <a:rPr lang="en-US" dirty="0"/>
              <a:t>Software Performer, Grabber and Live Pro</a:t>
            </a:r>
          </a:p>
          <a:p>
            <a:pPr lvl="1"/>
            <a:r>
              <a:rPr lang="en-US" dirty="0"/>
              <a:t>iPhone and </a:t>
            </a:r>
            <a:r>
              <a:rPr lang="en-US" dirty="0" err="1"/>
              <a:t>MetaHuman</a:t>
            </a:r>
            <a:r>
              <a:rPr lang="en-US" dirty="0"/>
              <a:t> Animator</a:t>
            </a:r>
          </a:p>
          <a:p>
            <a:pPr lvl="1"/>
            <a:endParaRPr lang="en-US" dirty="0"/>
          </a:p>
          <a:p>
            <a:r>
              <a:rPr lang="en-US" dirty="0"/>
              <a:t>Two high-performance PCs</a:t>
            </a:r>
          </a:p>
          <a:p>
            <a:pPr lvl="1"/>
            <a:r>
              <a:rPr lang="en-US" dirty="0"/>
              <a:t>One for Vicon and </a:t>
            </a:r>
            <a:r>
              <a:rPr lang="en-US" dirty="0" err="1"/>
              <a:t>Dynamixyz</a:t>
            </a:r>
            <a:r>
              <a:rPr lang="en-US" dirty="0"/>
              <a:t> tracking</a:t>
            </a:r>
          </a:p>
          <a:p>
            <a:pPr lvl="1"/>
            <a:r>
              <a:rPr lang="en-US" dirty="0"/>
              <a:t>Another for post-processing (Motion Builder is installed)</a:t>
            </a:r>
          </a:p>
          <a:p>
            <a:pPr lvl="1"/>
            <a:endParaRPr lang="en-US" dirty="0"/>
          </a:p>
          <a:p>
            <a:r>
              <a:rPr lang="en-US" dirty="0"/>
              <a:t>Virtual Reality is also possible (not for this course)</a:t>
            </a:r>
          </a:p>
          <a:p>
            <a:pPr lvl="1"/>
            <a:r>
              <a:rPr lang="en-US" dirty="0"/>
              <a:t>Vicon Pulsars and HP Reverb G2 headsets</a:t>
            </a:r>
          </a:p>
          <a:p>
            <a:pPr lvl="1"/>
            <a:endParaRPr lang="en-US" dirty="0"/>
          </a:p>
          <a:p>
            <a:pPr lvl="1"/>
            <a:endParaRPr lang="en-US" dirty="0"/>
          </a:p>
        </p:txBody>
      </p:sp>
      <p:pic>
        <p:nvPicPr>
          <p:cNvPr id="4" name="Content Placeholder 4">
            <a:extLst>
              <a:ext uri="{FF2B5EF4-FFF2-40B4-BE49-F238E27FC236}">
                <a16:creationId xmlns:a16="http://schemas.microsoft.com/office/drawing/2014/main" id="{E160CAB0-980F-4E7C-92AC-081238379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981200"/>
            <a:ext cx="3618786" cy="2438400"/>
          </a:xfrm>
          <a:prstGeom prst="rect">
            <a:avLst/>
          </a:prstGeom>
        </p:spPr>
      </p:pic>
      <p:pic>
        <p:nvPicPr>
          <p:cNvPr id="6" name="Picture 5">
            <a:extLst>
              <a:ext uri="{FF2B5EF4-FFF2-40B4-BE49-F238E27FC236}">
                <a16:creationId xmlns:a16="http://schemas.microsoft.com/office/drawing/2014/main" id="{8B39E6E5-DCBE-48F3-8467-56BF3D770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724400"/>
            <a:ext cx="3048000" cy="1664208"/>
          </a:xfrm>
          <a:prstGeom prst="rect">
            <a:avLst/>
          </a:prstGeom>
        </p:spPr>
      </p:pic>
    </p:spTree>
    <p:extLst>
      <p:ext uri="{BB962C8B-B14F-4D97-AF65-F5344CB8AC3E}">
        <p14:creationId xmlns:p14="http://schemas.microsoft.com/office/powerpoint/2010/main" val="254334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 Animation movie</a:t>
            </a:r>
            <a:endParaRPr lang="nl-NL" dirty="0"/>
          </a:p>
        </p:txBody>
      </p:sp>
      <p:sp>
        <p:nvSpPr>
          <p:cNvPr id="3" name="Content Placeholder 2"/>
          <p:cNvSpPr>
            <a:spLocks noGrp="1"/>
          </p:cNvSpPr>
          <p:nvPr>
            <p:ph idx="1"/>
          </p:nvPr>
        </p:nvSpPr>
        <p:spPr/>
        <p:txBody>
          <a:bodyPr>
            <a:normAutofit fontScale="92500" lnSpcReduction="10000"/>
          </a:bodyPr>
          <a:lstStyle/>
          <a:p>
            <a:r>
              <a:rPr lang="en-US" dirty="0"/>
              <a:t>Evaluation criteria:</a:t>
            </a:r>
          </a:p>
          <a:p>
            <a:pPr lvl="1"/>
            <a:r>
              <a:rPr lang="en-US" dirty="0"/>
              <a:t>Quality &amp; complexity of animations </a:t>
            </a:r>
            <a:r>
              <a:rPr lang="en-US" b="1" dirty="0"/>
              <a:t>(main criteria)</a:t>
            </a:r>
          </a:p>
          <a:p>
            <a:pPr lvl="1"/>
            <a:r>
              <a:rPr lang="en-US" dirty="0"/>
              <a:t>Quality &amp; complexity of rendering</a:t>
            </a:r>
          </a:p>
          <a:p>
            <a:pPr lvl="1"/>
            <a:r>
              <a:rPr lang="en-US" dirty="0"/>
              <a:t>Story (engaging, entertaining..)</a:t>
            </a:r>
          </a:p>
          <a:p>
            <a:pPr lvl="1"/>
            <a:r>
              <a:rPr lang="en-US" dirty="0"/>
              <a:t>Use of other supportive media (music, effects)</a:t>
            </a:r>
            <a:endParaRPr lang="nl-NL" dirty="0"/>
          </a:p>
          <a:p>
            <a:pPr>
              <a:lnSpc>
                <a:spcPct val="80000"/>
              </a:lnSpc>
            </a:pPr>
            <a:endParaRPr lang="en-US" sz="2800" b="1" dirty="0"/>
          </a:p>
          <a:p>
            <a:pPr>
              <a:lnSpc>
                <a:spcPct val="80000"/>
              </a:lnSpc>
            </a:pPr>
            <a:r>
              <a:rPr lang="en-US" sz="2800" b="1" dirty="0"/>
              <a:t>Send intermediary deliverables by 4</a:t>
            </a:r>
            <a:r>
              <a:rPr lang="en-US" sz="2800" b="1" baseline="30000" dirty="0"/>
              <a:t>th</a:t>
            </a:r>
            <a:r>
              <a:rPr lang="en-US" sz="2800" b="1" dirty="0"/>
              <a:t> Dec.</a:t>
            </a:r>
          </a:p>
          <a:p>
            <a:pPr lvl="1">
              <a:lnSpc>
                <a:spcPct val="80000"/>
              </a:lnSpc>
            </a:pPr>
            <a:r>
              <a:rPr lang="en-US" sz="2400" dirty="0" err="1"/>
              <a:t>Previz</a:t>
            </a:r>
            <a:r>
              <a:rPr lang="en-US" sz="2400" dirty="0"/>
              <a:t> movie and a 1-page planning report</a:t>
            </a:r>
          </a:p>
          <a:p>
            <a:pPr>
              <a:lnSpc>
                <a:spcPct val="80000"/>
              </a:lnSpc>
            </a:pPr>
            <a:endParaRPr lang="en-US" sz="2400" dirty="0"/>
          </a:p>
          <a:p>
            <a:pPr>
              <a:lnSpc>
                <a:spcPct val="80000"/>
              </a:lnSpc>
            </a:pPr>
            <a:r>
              <a:rPr lang="en-US" sz="2800" b="1" dirty="0"/>
              <a:t>Presentation on 31</a:t>
            </a:r>
            <a:r>
              <a:rPr lang="en-US" sz="2800" b="1" baseline="30000" dirty="0"/>
              <a:t>st</a:t>
            </a:r>
            <a:r>
              <a:rPr lang="en-US" sz="2800" b="1" dirty="0"/>
              <a:t> Jan. Send final movie by 31</a:t>
            </a:r>
            <a:r>
              <a:rPr lang="en-US" sz="2800" b="1" baseline="30000" dirty="0"/>
              <a:t>st</a:t>
            </a:r>
            <a:r>
              <a:rPr lang="en-US" sz="2800" b="1" dirty="0"/>
              <a:t> Jan 23:59! </a:t>
            </a:r>
          </a:p>
          <a:p>
            <a:pPr lvl="1">
              <a:lnSpc>
                <a:spcPct val="80000"/>
              </a:lnSpc>
            </a:pPr>
            <a:r>
              <a:rPr lang="en-US" sz="2400" dirty="0"/>
              <a:t>Movie and source project.</a:t>
            </a:r>
          </a:p>
          <a:p>
            <a:pPr lvl="1">
              <a:lnSpc>
                <a:spcPct val="80000"/>
              </a:lnSpc>
            </a:pPr>
            <a:endParaRPr lang="en-US" sz="2400" b="1" dirty="0"/>
          </a:p>
          <a:p>
            <a:pPr lvl="1"/>
            <a:endParaRPr lang="nl-NL" dirty="0"/>
          </a:p>
        </p:txBody>
      </p:sp>
    </p:spTree>
    <p:extLst>
      <p:ext uri="{BB962C8B-B14F-4D97-AF65-F5344CB8AC3E}">
        <p14:creationId xmlns:p14="http://schemas.microsoft.com/office/powerpoint/2010/main" val="273399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20200" cy="1252728"/>
          </a:xfrm>
        </p:spPr>
        <p:txBody>
          <a:bodyPr>
            <a:normAutofit fontScale="90000"/>
          </a:bodyPr>
          <a:lstStyle/>
          <a:p>
            <a:r>
              <a:rPr lang="en-US" dirty="0"/>
              <a:t>Option 2: Skeletal motion and skinning</a:t>
            </a:r>
            <a:endParaRPr lang="nl-NL" dirty="0"/>
          </a:p>
        </p:txBody>
      </p:sp>
      <p:sp>
        <p:nvSpPr>
          <p:cNvPr id="3" name="Content Placeholder 2"/>
          <p:cNvSpPr>
            <a:spLocks noGrp="1"/>
          </p:cNvSpPr>
          <p:nvPr>
            <p:ph idx="1"/>
          </p:nvPr>
        </p:nvSpPr>
        <p:spPr>
          <a:xfrm>
            <a:off x="457200" y="1775191"/>
            <a:ext cx="8229600" cy="4397009"/>
          </a:xfrm>
        </p:spPr>
        <p:txBody>
          <a:bodyPr>
            <a:normAutofit fontScale="70000" lnSpcReduction="20000"/>
          </a:bodyPr>
          <a:lstStyle/>
          <a:p>
            <a:r>
              <a:rPr lang="en-US" dirty="0"/>
              <a:t>Composed of three parts: </a:t>
            </a:r>
          </a:p>
          <a:p>
            <a:endParaRPr lang="en-US" dirty="0"/>
          </a:p>
          <a:p>
            <a:pPr lvl="1" fontAlgn="base"/>
            <a:r>
              <a:rPr lang="en-US" u="sng" dirty="0"/>
              <a:t>Skeletal animation: </a:t>
            </a:r>
            <a:r>
              <a:rPr lang="en-US" dirty="0"/>
              <a:t>Draw a skeleton in your preferred 3D graphics environment. Write classes to represent the joints and skeleton hierarchy and an animation player class to play key frame animations.</a:t>
            </a:r>
          </a:p>
          <a:p>
            <a:pPr lvl="1" fontAlgn="base"/>
            <a:endParaRPr lang="en-US" dirty="0"/>
          </a:p>
          <a:p>
            <a:pPr lvl="1" fontAlgn="base"/>
            <a:r>
              <a:rPr lang="en-US" u="sng" dirty="0"/>
              <a:t>Animations: </a:t>
            </a:r>
            <a:r>
              <a:rPr lang="en-US" dirty="0"/>
              <a:t>Find a basic set of motions </a:t>
            </a:r>
            <a:r>
              <a:rPr lang="en-US" dirty="0" err="1"/>
              <a:t>keyframe</a:t>
            </a:r>
            <a:r>
              <a:rPr lang="en-US" dirty="0"/>
              <a:t>/motion captured animations (e.g. walking, running, dancing, jumping). The demo should include the video of the original ground truth motion and 3D animation player side-by-side.</a:t>
            </a:r>
          </a:p>
          <a:p>
            <a:pPr lvl="1" fontAlgn="base"/>
            <a:endParaRPr lang="en-US" dirty="0"/>
          </a:p>
          <a:p>
            <a:pPr lvl="1" fontAlgn="base"/>
            <a:r>
              <a:rPr lang="en-US" u="sng" dirty="0"/>
              <a:t>Skinning: </a:t>
            </a:r>
            <a:r>
              <a:rPr lang="en-US" dirty="0"/>
              <a:t>Add a full body mesh to your program and apply linear blend skinning algorithm (or possibly dual-quaternion skinning (bonus)) to animate the mesh together with the bones. </a:t>
            </a:r>
            <a:endParaRPr lang="nl-NL" dirty="0"/>
          </a:p>
        </p:txBody>
      </p:sp>
      <p:sp>
        <p:nvSpPr>
          <p:cNvPr id="4" name="TextBox 3">
            <a:extLst>
              <a:ext uri="{FF2B5EF4-FFF2-40B4-BE49-F238E27FC236}">
                <a16:creationId xmlns:a16="http://schemas.microsoft.com/office/drawing/2014/main" id="{CD986817-6038-459C-BA23-7B4FCB0AB15B}"/>
              </a:ext>
            </a:extLst>
          </p:cNvPr>
          <p:cNvSpPr txBox="1"/>
          <p:nvPr/>
        </p:nvSpPr>
        <p:spPr>
          <a:xfrm>
            <a:off x="304800" y="6397823"/>
            <a:ext cx="9372600" cy="307777"/>
          </a:xfrm>
          <a:prstGeom prst="rect">
            <a:avLst/>
          </a:prstGeom>
          <a:noFill/>
        </p:spPr>
        <p:txBody>
          <a:bodyPr wrap="square" rtlCol="0">
            <a:spAutoFit/>
          </a:bodyPr>
          <a:lstStyle/>
          <a:p>
            <a:r>
              <a:rPr lang="nl-NL" sz="1400" dirty="0" err="1"/>
              <a:t>Example</a:t>
            </a:r>
            <a:r>
              <a:rPr lang="nl-NL" sz="1400" dirty="0"/>
              <a:t> </a:t>
            </a:r>
            <a:r>
              <a:rPr lang="nl-NL" sz="1400" dirty="0" err="1"/>
              <a:t>videos</a:t>
            </a:r>
            <a:r>
              <a:rPr lang="nl-NL" sz="1400" dirty="0"/>
              <a:t> </a:t>
            </a:r>
            <a:r>
              <a:rPr lang="nl-NL" sz="1400" dirty="0" err="1"/>
              <a:t>from</a:t>
            </a:r>
            <a:r>
              <a:rPr lang="nl-NL" sz="1400" dirty="0"/>
              <a:t> </a:t>
            </a:r>
            <a:r>
              <a:rPr lang="nl-NL" sz="1400" dirty="0" err="1"/>
              <a:t>previous</a:t>
            </a:r>
            <a:r>
              <a:rPr lang="nl-NL" sz="1400" dirty="0"/>
              <a:t> </a:t>
            </a:r>
            <a:r>
              <a:rPr lang="nl-NL" sz="1400" dirty="0" err="1"/>
              <a:t>years</a:t>
            </a:r>
            <a:r>
              <a:rPr lang="nl-NL" sz="1400" dirty="0"/>
              <a:t> </a:t>
            </a:r>
            <a:r>
              <a:rPr lang="nl-NL" sz="1400" dirty="0" err="1"/>
              <a:t>can</a:t>
            </a:r>
            <a:r>
              <a:rPr lang="nl-NL" sz="1400" dirty="0"/>
              <a:t> </a:t>
            </a:r>
            <a:r>
              <a:rPr lang="nl-NL" sz="1400" dirty="0" err="1"/>
              <a:t>be</a:t>
            </a:r>
            <a:r>
              <a:rPr lang="nl-NL" sz="1400" dirty="0"/>
              <a:t> found on </a:t>
            </a:r>
            <a:r>
              <a:rPr lang="nl-NL" sz="1400" dirty="0" err="1"/>
              <a:t>the</a:t>
            </a:r>
            <a:r>
              <a:rPr lang="nl-NL" sz="1400" dirty="0"/>
              <a:t> course website (</a:t>
            </a:r>
            <a:r>
              <a:rPr lang="nl-NL" sz="1400" dirty="0" err="1"/>
              <a:t>External</a:t>
            </a:r>
            <a:r>
              <a:rPr lang="nl-NL" sz="1400" dirty="0"/>
              <a:t> Menu link).</a:t>
            </a:r>
          </a:p>
        </p:txBody>
      </p:sp>
    </p:spTree>
    <p:extLst>
      <p:ext uri="{BB962C8B-B14F-4D97-AF65-F5344CB8AC3E}">
        <p14:creationId xmlns:p14="http://schemas.microsoft.com/office/powerpoint/2010/main" val="283072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20200" cy="1252728"/>
          </a:xfrm>
        </p:spPr>
        <p:txBody>
          <a:bodyPr>
            <a:normAutofit fontScale="90000"/>
          </a:bodyPr>
          <a:lstStyle/>
          <a:p>
            <a:r>
              <a:rPr lang="en-US" dirty="0"/>
              <a:t>Option 2: Skeletal motion and skinning</a:t>
            </a:r>
            <a:endParaRPr lang="nl-NL" dirty="0"/>
          </a:p>
        </p:txBody>
      </p:sp>
      <p:sp>
        <p:nvSpPr>
          <p:cNvPr id="3" name="Content Placeholder 2"/>
          <p:cNvSpPr>
            <a:spLocks noGrp="1"/>
          </p:cNvSpPr>
          <p:nvPr>
            <p:ph idx="1"/>
          </p:nvPr>
        </p:nvSpPr>
        <p:spPr/>
        <p:txBody>
          <a:bodyPr>
            <a:normAutofit/>
          </a:bodyPr>
          <a:lstStyle/>
          <a:p>
            <a:r>
              <a:rPr lang="en-US" dirty="0"/>
              <a:t>You can use your preferred 3D graphics environment or programming language</a:t>
            </a:r>
          </a:p>
          <a:p>
            <a:pPr lvl="1"/>
            <a:r>
              <a:rPr lang="en-US" dirty="0"/>
              <a:t>OpenGL/</a:t>
            </a:r>
            <a:r>
              <a:rPr lang="en-US" dirty="0" err="1"/>
              <a:t>WebGL</a:t>
            </a:r>
            <a:r>
              <a:rPr lang="en-US" dirty="0"/>
              <a:t>, DirectX, </a:t>
            </a:r>
            <a:r>
              <a:rPr lang="en-US" dirty="0" err="1"/>
              <a:t>Vulkan</a:t>
            </a:r>
            <a:r>
              <a:rPr lang="en-US" dirty="0"/>
              <a:t> etc.</a:t>
            </a:r>
          </a:p>
          <a:p>
            <a:endParaRPr lang="en-US" dirty="0"/>
          </a:p>
          <a:p>
            <a:r>
              <a:rPr lang="en-US" dirty="0"/>
              <a:t>Cal3D and </a:t>
            </a:r>
            <a:r>
              <a:rPr lang="en-US" dirty="0" err="1"/>
              <a:t>SmartBody</a:t>
            </a:r>
            <a:r>
              <a:rPr lang="en-US" dirty="0"/>
              <a:t> are open-source skeletal animation libraries (something similar to what you will do)</a:t>
            </a:r>
          </a:p>
          <a:p>
            <a:pPr lvl="1"/>
            <a:r>
              <a:rPr lang="en-US" dirty="0"/>
              <a:t>You are not allowed to use these or similar high-level libraries.</a:t>
            </a:r>
            <a:endParaRPr lang="nl-NL" dirty="0"/>
          </a:p>
        </p:txBody>
      </p:sp>
    </p:spTree>
    <p:extLst>
      <p:ext uri="{BB962C8B-B14F-4D97-AF65-F5344CB8AC3E}">
        <p14:creationId xmlns:p14="http://schemas.microsoft.com/office/powerpoint/2010/main" val="280089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Evaluation criteria</a:t>
            </a:r>
          </a:p>
          <a:p>
            <a:pPr lvl="1"/>
            <a:r>
              <a:rPr lang="en-US" dirty="0"/>
              <a:t>Program working as set by the initial goals</a:t>
            </a:r>
          </a:p>
          <a:p>
            <a:pPr lvl="1"/>
            <a:r>
              <a:rPr lang="en-US" dirty="0"/>
              <a:t>Well-written code and documentation</a:t>
            </a:r>
          </a:p>
          <a:p>
            <a:pPr lvl="1"/>
            <a:r>
              <a:rPr lang="en-US" dirty="0"/>
              <a:t>Demonstration</a:t>
            </a:r>
          </a:p>
          <a:p>
            <a:endParaRPr lang="en-US" dirty="0"/>
          </a:p>
          <a:p>
            <a:pPr>
              <a:lnSpc>
                <a:spcPct val="80000"/>
              </a:lnSpc>
            </a:pPr>
            <a:r>
              <a:rPr lang="en-US" sz="2800" b="1" dirty="0"/>
              <a:t>Send intermediary deliverables by 4</a:t>
            </a:r>
            <a:r>
              <a:rPr lang="en-US" sz="2800" b="1" baseline="30000" dirty="0"/>
              <a:t>th</a:t>
            </a:r>
            <a:r>
              <a:rPr lang="en-US" sz="2800" b="1" dirty="0"/>
              <a:t> Dec.</a:t>
            </a:r>
          </a:p>
          <a:p>
            <a:pPr lvl="1">
              <a:lnSpc>
                <a:spcPct val="80000"/>
              </a:lnSpc>
            </a:pPr>
            <a:r>
              <a:rPr lang="en-US" sz="2400" dirty="0"/>
              <a:t>2 page specification &amp; planning report describing the programming environment/language you will use, description of the tasks and a planning of who will do what</a:t>
            </a:r>
          </a:p>
          <a:p>
            <a:pPr>
              <a:lnSpc>
                <a:spcPct val="80000"/>
              </a:lnSpc>
            </a:pPr>
            <a:endParaRPr lang="en-US" sz="2400" dirty="0"/>
          </a:p>
          <a:p>
            <a:pPr>
              <a:lnSpc>
                <a:spcPct val="80000"/>
              </a:lnSpc>
            </a:pPr>
            <a:r>
              <a:rPr lang="en-US" sz="2800" b="1" dirty="0"/>
              <a:t>Record a demo video of your software. Present it on 31</a:t>
            </a:r>
            <a:r>
              <a:rPr lang="en-US" sz="2800" b="1" baseline="30000" dirty="0"/>
              <a:t>st</a:t>
            </a:r>
            <a:r>
              <a:rPr lang="en-US" sz="2800" b="1" dirty="0"/>
              <a:t> Jan. Send your final material by 31</a:t>
            </a:r>
            <a:r>
              <a:rPr lang="en-US" sz="2800" b="1" baseline="30000" dirty="0"/>
              <a:t>st</a:t>
            </a:r>
            <a:r>
              <a:rPr lang="en-US" sz="2800" b="1" dirty="0"/>
              <a:t> Jan 23:59!</a:t>
            </a:r>
          </a:p>
          <a:p>
            <a:pPr lvl="1">
              <a:lnSpc>
                <a:spcPct val="80000"/>
              </a:lnSpc>
            </a:pPr>
            <a:r>
              <a:rPr lang="en-US" sz="2400" dirty="0"/>
              <a:t>Video, link to </a:t>
            </a:r>
            <a:r>
              <a:rPr lang="en-US" sz="2400" dirty="0" err="1"/>
              <a:t>Github</a:t>
            </a:r>
            <a:r>
              <a:rPr lang="en-US" sz="2400" dirty="0"/>
              <a:t> code and user manual</a:t>
            </a:r>
          </a:p>
          <a:p>
            <a:endParaRPr lang="en-US" dirty="0"/>
          </a:p>
          <a:p>
            <a:endParaRPr lang="nl-NL" dirty="0"/>
          </a:p>
        </p:txBody>
      </p:sp>
      <p:sp>
        <p:nvSpPr>
          <p:cNvPr id="4" name="Title 1"/>
          <p:cNvSpPr>
            <a:spLocks noGrp="1"/>
          </p:cNvSpPr>
          <p:nvPr>
            <p:ph type="title"/>
          </p:nvPr>
        </p:nvSpPr>
        <p:spPr>
          <a:xfrm>
            <a:off x="76200" y="152400"/>
            <a:ext cx="9372600" cy="1252728"/>
          </a:xfrm>
        </p:spPr>
        <p:txBody>
          <a:bodyPr>
            <a:normAutofit fontScale="90000"/>
          </a:bodyPr>
          <a:lstStyle/>
          <a:p>
            <a:r>
              <a:rPr lang="en-US" dirty="0"/>
              <a:t>Option 2: Skeletal motion and skinning</a:t>
            </a:r>
            <a:endParaRPr lang="nl-NL" dirty="0"/>
          </a:p>
        </p:txBody>
      </p:sp>
    </p:spTree>
    <p:extLst>
      <p:ext uri="{BB962C8B-B14F-4D97-AF65-F5344CB8AC3E}">
        <p14:creationId xmlns:p14="http://schemas.microsoft.com/office/powerpoint/2010/main" val="1524723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92F9-04CC-47E0-8DF0-270AF6176A40}"/>
              </a:ext>
            </a:extLst>
          </p:cNvPr>
          <p:cNvSpPr>
            <a:spLocks noGrp="1"/>
          </p:cNvSpPr>
          <p:nvPr>
            <p:ph type="title"/>
          </p:nvPr>
        </p:nvSpPr>
        <p:spPr/>
        <p:txBody>
          <a:bodyPr>
            <a:normAutofit fontScale="90000"/>
          </a:bodyPr>
          <a:lstStyle/>
          <a:p>
            <a:r>
              <a:rPr lang="en-US" dirty="0"/>
              <a:t>Option 3: Speech-driven facial animation using deep learning</a:t>
            </a:r>
          </a:p>
        </p:txBody>
      </p:sp>
      <p:sp>
        <p:nvSpPr>
          <p:cNvPr id="3" name="Content Placeholder 2">
            <a:extLst>
              <a:ext uri="{FF2B5EF4-FFF2-40B4-BE49-F238E27FC236}">
                <a16:creationId xmlns:a16="http://schemas.microsoft.com/office/drawing/2014/main" id="{262BD17E-2CA3-41FC-BCE5-6844D303A404}"/>
              </a:ext>
            </a:extLst>
          </p:cNvPr>
          <p:cNvSpPr>
            <a:spLocks noGrp="1"/>
          </p:cNvSpPr>
          <p:nvPr>
            <p:ph idx="1"/>
          </p:nvPr>
        </p:nvSpPr>
        <p:spPr/>
        <p:txBody>
          <a:bodyPr>
            <a:normAutofit fontScale="85000" lnSpcReduction="20000"/>
          </a:bodyPr>
          <a:lstStyle/>
          <a:p>
            <a:r>
              <a:rPr lang="en-US" dirty="0"/>
              <a:t>Three parts:</a:t>
            </a:r>
          </a:p>
          <a:p>
            <a:endParaRPr lang="en-US" dirty="0"/>
          </a:p>
          <a:p>
            <a:pPr lvl="1"/>
            <a:r>
              <a:rPr lang="en-US" dirty="0"/>
              <a:t>Reading and understanding the baseline model paper. Related papers will be covered during the course and in lecture “Advanced Facial Animation”. </a:t>
            </a:r>
          </a:p>
          <a:p>
            <a:pPr lvl="1"/>
            <a:r>
              <a:rPr lang="en-US" dirty="0"/>
              <a:t>Propose, implement and train your own model. </a:t>
            </a:r>
          </a:p>
          <a:p>
            <a:pPr lvl="1"/>
            <a:r>
              <a:rPr lang="en-US" dirty="0"/>
              <a:t>Evaluate your results against the provided baseline model. Three types of evaluations (the first two are mandatory):</a:t>
            </a:r>
          </a:p>
          <a:p>
            <a:pPr lvl="2"/>
            <a:r>
              <a:rPr lang="en-US" sz="2800" dirty="0"/>
              <a:t>Quantitative/Objective Evaluation (with objective metrics)</a:t>
            </a:r>
          </a:p>
          <a:p>
            <a:pPr lvl="2"/>
            <a:r>
              <a:rPr lang="en-US" sz="2800" dirty="0"/>
              <a:t>Qualitative/Subjective Evaluation (by producing video material showing the results, comparison to baseline)</a:t>
            </a:r>
          </a:p>
          <a:p>
            <a:pPr lvl="2"/>
            <a:r>
              <a:rPr lang="en-US" sz="2800" dirty="0"/>
              <a:t>Perceptual User Study (that will result into bonus grade)</a:t>
            </a:r>
          </a:p>
          <a:p>
            <a:endParaRPr lang="en-US" dirty="0"/>
          </a:p>
        </p:txBody>
      </p:sp>
    </p:spTree>
    <p:extLst>
      <p:ext uri="{BB962C8B-B14F-4D97-AF65-F5344CB8AC3E}">
        <p14:creationId xmlns:p14="http://schemas.microsoft.com/office/powerpoint/2010/main" val="409136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a:t>
            </a:r>
            <a:endParaRPr lang="nl-NL" dirty="0"/>
          </a:p>
        </p:txBody>
      </p:sp>
      <p:sp>
        <p:nvSpPr>
          <p:cNvPr id="3" name="Content Placeholder 2"/>
          <p:cNvSpPr>
            <a:spLocks noGrp="1"/>
          </p:cNvSpPr>
          <p:nvPr>
            <p:ph idx="1"/>
          </p:nvPr>
        </p:nvSpPr>
        <p:spPr>
          <a:xfrm>
            <a:off x="457200" y="1775191"/>
            <a:ext cx="8534400" cy="4625609"/>
          </a:xfrm>
        </p:spPr>
        <p:txBody>
          <a:bodyPr>
            <a:normAutofit/>
          </a:bodyPr>
          <a:lstStyle/>
          <a:p>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p:txBody>
      </p:sp>
      <p:pic>
        <p:nvPicPr>
          <p:cNvPr id="5" name="Picture 4">
            <a:extLst>
              <a:ext uri="{FF2B5EF4-FFF2-40B4-BE49-F238E27FC236}">
                <a16:creationId xmlns:a16="http://schemas.microsoft.com/office/drawing/2014/main" id="{AB4B2D83-3D50-4AAD-A413-131C9E6F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49595"/>
            <a:ext cx="2133600" cy="2133600"/>
          </a:xfrm>
          <a:prstGeom prst="rect">
            <a:avLst/>
          </a:prstGeom>
        </p:spPr>
      </p:pic>
      <p:pic>
        <p:nvPicPr>
          <p:cNvPr id="9" name="Picture 8">
            <a:extLst>
              <a:ext uri="{FF2B5EF4-FFF2-40B4-BE49-F238E27FC236}">
                <a16:creationId xmlns:a16="http://schemas.microsoft.com/office/drawing/2014/main" id="{FB88821B-AC71-4689-A315-8425EA902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737091"/>
            <a:ext cx="2057400" cy="2057400"/>
          </a:xfrm>
          <a:prstGeom prst="rect">
            <a:avLst/>
          </a:prstGeom>
        </p:spPr>
      </p:pic>
      <p:sp>
        <p:nvSpPr>
          <p:cNvPr id="10" name="TextBox 9">
            <a:extLst>
              <a:ext uri="{FF2B5EF4-FFF2-40B4-BE49-F238E27FC236}">
                <a16:creationId xmlns:a16="http://schemas.microsoft.com/office/drawing/2014/main" id="{AB9D1E5B-B0D2-4A7E-93D5-4A5BA3E87D50}"/>
              </a:ext>
            </a:extLst>
          </p:cNvPr>
          <p:cNvSpPr txBox="1"/>
          <p:nvPr/>
        </p:nvSpPr>
        <p:spPr>
          <a:xfrm>
            <a:off x="990600" y="3775832"/>
            <a:ext cx="2819400" cy="461665"/>
          </a:xfrm>
          <a:prstGeom prst="rect">
            <a:avLst/>
          </a:prstGeom>
          <a:noFill/>
        </p:spPr>
        <p:txBody>
          <a:bodyPr wrap="square" rtlCol="0">
            <a:spAutoFit/>
          </a:bodyPr>
          <a:lstStyle/>
          <a:p>
            <a:r>
              <a:rPr lang="en-US" sz="1200" dirty="0"/>
              <a:t>Dr. Zerrin Yumak, Assistant Professor </a:t>
            </a:r>
          </a:p>
          <a:p>
            <a:r>
              <a:rPr lang="en-US" sz="1200" dirty="0"/>
              <a:t>Human-Centered Computing Group</a:t>
            </a:r>
          </a:p>
        </p:txBody>
      </p:sp>
      <p:sp>
        <p:nvSpPr>
          <p:cNvPr id="11" name="TextBox 10">
            <a:extLst>
              <a:ext uri="{FF2B5EF4-FFF2-40B4-BE49-F238E27FC236}">
                <a16:creationId xmlns:a16="http://schemas.microsoft.com/office/drawing/2014/main" id="{9E383ED5-FF70-4246-A914-DC108AE92064}"/>
              </a:ext>
            </a:extLst>
          </p:cNvPr>
          <p:cNvSpPr txBox="1"/>
          <p:nvPr/>
        </p:nvSpPr>
        <p:spPr>
          <a:xfrm>
            <a:off x="5313440" y="3774943"/>
            <a:ext cx="2610152" cy="461665"/>
          </a:xfrm>
          <a:prstGeom prst="rect">
            <a:avLst/>
          </a:prstGeom>
          <a:noFill/>
        </p:spPr>
        <p:txBody>
          <a:bodyPr wrap="square" rtlCol="0">
            <a:spAutoFit/>
          </a:bodyPr>
          <a:lstStyle/>
          <a:p>
            <a:r>
              <a:rPr lang="en-US" sz="1200" dirty="0"/>
              <a:t>Kazi Haque, PhD Candidate </a:t>
            </a:r>
          </a:p>
          <a:p>
            <a:r>
              <a:rPr lang="en-US" sz="1200" dirty="0"/>
              <a:t>Human-Centered Computing Group</a:t>
            </a:r>
          </a:p>
        </p:txBody>
      </p:sp>
      <p:sp>
        <p:nvSpPr>
          <p:cNvPr id="14" name="TextBox 13">
            <a:extLst>
              <a:ext uri="{FF2B5EF4-FFF2-40B4-BE49-F238E27FC236}">
                <a16:creationId xmlns:a16="http://schemas.microsoft.com/office/drawing/2014/main" id="{724381DB-AAEC-4AE1-9E9C-FF852E81ADCC}"/>
              </a:ext>
            </a:extLst>
          </p:cNvPr>
          <p:cNvSpPr txBox="1"/>
          <p:nvPr/>
        </p:nvSpPr>
        <p:spPr>
          <a:xfrm>
            <a:off x="3289443" y="6337821"/>
            <a:ext cx="3048000" cy="461665"/>
          </a:xfrm>
          <a:prstGeom prst="rect">
            <a:avLst/>
          </a:prstGeom>
          <a:noFill/>
        </p:spPr>
        <p:txBody>
          <a:bodyPr wrap="square" rtlCol="0">
            <a:spAutoFit/>
          </a:bodyPr>
          <a:lstStyle/>
          <a:p>
            <a:r>
              <a:rPr lang="en-US" sz="1200" dirty="0"/>
              <a:t>Fabien C. Barros, Teaching Assistant</a:t>
            </a:r>
          </a:p>
          <a:p>
            <a:r>
              <a:rPr lang="en-US" sz="1200" dirty="0"/>
              <a:t>Game and Media Tech student</a:t>
            </a:r>
          </a:p>
        </p:txBody>
      </p:sp>
      <p:pic>
        <p:nvPicPr>
          <p:cNvPr id="6" name="Picture 5">
            <a:extLst>
              <a:ext uri="{FF2B5EF4-FFF2-40B4-BE49-F238E27FC236}">
                <a16:creationId xmlns:a16="http://schemas.microsoft.com/office/drawing/2014/main" id="{C79317FD-048B-4116-8917-C1C29EDED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9856" y="4338069"/>
            <a:ext cx="1981200" cy="1981200"/>
          </a:xfrm>
          <a:prstGeom prst="rect">
            <a:avLst/>
          </a:prstGeom>
        </p:spPr>
      </p:pic>
    </p:spTree>
    <p:extLst>
      <p:ext uri="{BB962C8B-B14F-4D97-AF65-F5344CB8AC3E}">
        <p14:creationId xmlns:p14="http://schemas.microsoft.com/office/powerpoint/2010/main" val="1661968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F2C1-71D9-4103-83A2-523ACA9E8696}"/>
              </a:ext>
            </a:extLst>
          </p:cNvPr>
          <p:cNvSpPr>
            <a:spLocks noGrp="1"/>
          </p:cNvSpPr>
          <p:nvPr>
            <p:ph type="title"/>
          </p:nvPr>
        </p:nvSpPr>
        <p:spPr/>
        <p:txBody>
          <a:bodyPr>
            <a:normAutofit fontScale="90000"/>
          </a:bodyPr>
          <a:lstStyle/>
          <a:p>
            <a:r>
              <a:rPr lang="en-US" dirty="0"/>
              <a:t>Option 3: Speech-driven facial animation using deep learning</a:t>
            </a:r>
          </a:p>
        </p:txBody>
      </p:sp>
      <p:sp>
        <p:nvSpPr>
          <p:cNvPr id="3" name="Content Placeholder 2">
            <a:extLst>
              <a:ext uri="{FF2B5EF4-FFF2-40B4-BE49-F238E27FC236}">
                <a16:creationId xmlns:a16="http://schemas.microsoft.com/office/drawing/2014/main" id="{E859EF22-97FB-4B6B-ADE4-38E682A3BE86}"/>
              </a:ext>
            </a:extLst>
          </p:cNvPr>
          <p:cNvSpPr>
            <a:spLocks noGrp="1"/>
          </p:cNvSpPr>
          <p:nvPr>
            <p:ph idx="1"/>
          </p:nvPr>
        </p:nvSpPr>
        <p:spPr/>
        <p:txBody>
          <a:bodyPr>
            <a:normAutofit fontScale="85000" lnSpcReduction="20000"/>
          </a:bodyPr>
          <a:lstStyle/>
          <a:p>
            <a:r>
              <a:rPr lang="en-US" dirty="0"/>
              <a:t>Evaluation criteria:</a:t>
            </a:r>
          </a:p>
          <a:p>
            <a:pPr lvl="1"/>
            <a:r>
              <a:rPr lang="en-US" dirty="0"/>
              <a:t>The quality of the research methodology and evaluation (the paper)</a:t>
            </a:r>
          </a:p>
          <a:p>
            <a:pPr lvl="1"/>
            <a:r>
              <a:rPr lang="en-US" dirty="0"/>
              <a:t>Well-written and documented code</a:t>
            </a:r>
          </a:p>
          <a:p>
            <a:pPr lvl="1"/>
            <a:r>
              <a:rPr lang="en-US" dirty="0"/>
              <a:t>Presentation/video demonstration</a:t>
            </a:r>
          </a:p>
          <a:p>
            <a:pPr lvl="1"/>
            <a:endParaRPr lang="en-US" dirty="0"/>
          </a:p>
          <a:p>
            <a:pPr>
              <a:lnSpc>
                <a:spcPct val="80000"/>
              </a:lnSpc>
            </a:pPr>
            <a:r>
              <a:rPr lang="en-US" sz="2800" b="1" dirty="0"/>
              <a:t>Send intermediary deliverables by 4</a:t>
            </a:r>
            <a:r>
              <a:rPr lang="en-US" sz="2800" b="1" baseline="30000" dirty="0"/>
              <a:t>th</a:t>
            </a:r>
            <a:r>
              <a:rPr lang="en-US" sz="2800" b="1" dirty="0"/>
              <a:t> Dec.</a:t>
            </a:r>
          </a:p>
          <a:p>
            <a:pPr lvl="1">
              <a:lnSpc>
                <a:spcPct val="80000"/>
              </a:lnSpc>
            </a:pPr>
            <a:r>
              <a:rPr lang="en-US" sz="2400" dirty="0"/>
              <a:t>2 page report describing the related work, potential direction regarding your deep learning model, planning of tasks and assignment of tasks to team members</a:t>
            </a:r>
          </a:p>
          <a:p>
            <a:pPr>
              <a:lnSpc>
                <a:spcPct val="80000"/>
              </a:lnSpc>
            </a:pPr>
            <a:endParaRPr lang="en-US" sz="2400" dirty="0"/>
          </a:p>
          <a:p>
            <a:pPr>
              <a:lnSpc>
                <a:spcPct val="80000"/>
              </a:lnSpc>
            </a:pPr>
            <a:r>
              <a:rPr lang="en-US" sz="2800" b="1" dirty="0"/>
              <a:t>Presentation including objective and subjective evaluation. Present it on 31</a:t>
            </a:r>
            <a:r>
              <a:rPr lang="en-US" sz="2800" b="1" baseline="30000" dirty="0"/>
              <a:t>st</a:t>
            </a:r>
            <a:r>
              <a:rPr lang="en-US" sz="2800" b="1" dirty="0"/>
              <a:t> Jan. Send your final material by 31</a:t>
            </a:r>
            <a:r>
              <a:rPr lang="en-US" sz="2800" b="1" baseline="30000" dirty="0"/>
              <a:t>st</a:t>
            </a:r>
            <a:r>
              <a:rPr lang="en-US" sz="2800" b="1" dirty="0"/>
              <a:t> Jan 23:59!</a:t>
            </a:r>
          </a:p>
          <a:p>
            <a:pPr lvl="1">
              <a:lnSpc>
                <a:spcPct val="80000"/>
              </a:lnSpc>
            </a:pPr>
            <a:r>
              <a:rPr lang="en-US" sz="2400" dirty="0"/>
              <a:t>3-4 pages paper presenting the results, accompanying video, </a:t>
            </a:r>
            <a:r>
              <a:rPr lang="en-US" sz="2400" dirty="0" err="1"/>
              <a:t>Github</a:t>
            </a:r>
            <a:r>
              <a:rPr lang="en-US" sz="2400" dirty="0"/>
              <a:t> code with documentation</a:t>
            </a:r>
          </a:p>
          <a:p>
            <a:pPr lvl="1"/>
            <a:endParaRPr lang="en-US" dirty="0"/>
          </a:p>
          <a:p>
            <a:endParaRPr lang="en-US" dirty="0"/>
          </a:p>
        </p:txBody>
      </p:sp>
    </p:spTree>
    <p:extLst>
      <p:ext uri="{BB962C8B-B14F-4D97-AF65-F5344CB8AC3E}">
        <p14:creationId xmlns:p14="http://schemas.microsoft.com/office/powerpoint/2010/main" val="3476869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r>
              <a:rPr lang="en-US" dirty="0"/>
              <a:t>Essay</a:t>
            </a:r>
          </a:p>
        </p:txBody>
      </p:sp>
      <p:sp>
        <p:nvSpPr>
          <p:cNvPr id="514051" name="Rectangle 3"/>
          <p:cNvSpPr>
            <a:spLocks noGrp="1" noChangeArrowheads="1"/>
          </p:cNvSpPr>
          <p:nvPr>
            <p:ph idx="1"/>
          </p:nvPr>
        </p:nvSpPr>
        <p:spPr>
          <a:xfrm>
            <a:off x="457200" y="1600200"/>
            <a:ext cx="8229600" cy="5105400"/>
          </a:xfrm>
        </p:spPr>
        <p:txBody>
          <a:bodyPr>
            <a:normAutofit fontScale="85000" lnSpcReduction="20000"/>
          </a:bodyPr>
          <a:lstStyle/>
          <a:p>
            <a:pPr>
              <a:lnSpc>
                <a:spcPct val="90000"/>
              </a:lnSpc>
            </a:pPr>
            <a:r>
              <a:rPr lang="en-US" dirty="0"/>
              <a:t>6 pages in double-column ACM Latex template</a:t>
            </a:r>
          </a:p>
          <a:p>
            <a:pPr lvl="1">
              <a:lnSpc>
                <a:spcPct val="90000"/>
              </a:lnSpc>
            </a:pPr>
            <a:r>
              <a:rPr lang="es-ES" dirty="0"/>
              <a:t>https://www.acm.org/publications/proceedings-template</a:t>
            </a:r>
          </a:p>
          <a:p>
            <a:pPr lvl="1">
              <a:lnSpc>
                <a:spcPct val="90000"/>
              </a:lnSpc>
            </a:pPr>
            <a:endParaRPr lang="en-US" dirty="0"/>
          </a:p>
          <a:p>
            <a:pPr>
              <a:lnSpc>
                <a:spcPct val="90000"/>
              </a:lnSpc>
            </a:pPr>
            <a:r>
              <a:rPr lang="en-US" dirty="0"/>
              <a:t>Can be on any topic related to animation</a:t>
            </a:r>
          </a:p>
          <a:p>
            <a:pPr lvl="1">
              <a:lnSpc>
                <a:spcPct val="90000"/>
              </a:lnSpc>
            </a:pPr>
            <a:r>
              <a:rPr lang="en-US" dirty="0"/>
              <a:t>Facial animation</a:t>
            </a:r>
          </a:p>
          <a:p>
            <a:pPr lvl="1">
              <a:lnSpc>
                <a:spcPct val="90000"/>
              </a:lnSpc>
            </a:pPr>
            <a:r>
              <a:rPr lang="en-US" dirty="0"/>
              <a:t>Motion synthesis </a:t>
            </a:r>
          </a:p>
          <a:p>
            <a:pPr lvl="1">
              <a:lnSpc>
                <a:spcPct val="90000"/>
              </a:lnSpc>
            </a:pPr>
            <a:r>
              <a:rPr lang="en-US" dirty="0"/>
              <a:t>Animation &amp; emotions</a:t>
            </a:r>
          </a:p>
          <a:p>
            <a:pPr lvl="1">
              <a:lnSpc>
                <a:spcPct val="90000"/>
              </a:lnSpc>
            </a:pPr>
            <a:r>
              <a:rPr lang="en-US" dirty="0"/>
              <a:t>Expressive animations (gaze, gesture, speech)</a:t>
            </a:r>
          </a:p>
          <a:p>
            <a:pPr lvl="1">
              <a:lnSpc>
                <a:spcPct val="90000"/>
              </a:lnSpc>
            </a:pPr>
            <a:r>
              <a:rPr lang="en-US" dirty="0"/>
              <a:t>Locomotion</a:t>
            </a:r>
          </a:p>
          <a:p>
            <a:pPr lvl="1">
              <a:lnSpc>
                <a:spcPct val="90000"/>
              </a:lnSpc>
            </a:pPr>
            <a:r>
              <a:rPr lang="en-US" dirty="0"/>
              <a:t>Hand animation</a:t>
            </a:r>
          </a:p>
          <a:p>
            <a:pPr lvl="1">
              <a:lnSpc>
                <a:spcPct val="90000"/>
              </a:lnSpc>
            </a:pPr>
            <a:r>
              <a:rPr lang="en-US" dirty="0"/>
              <a:t>Skinning &amp; Automatic Rigging</a:t>
            </a:r>
          </a:p>
          <a:p>
            <a:pPr lvl="1">
              <a:lnSpc>
                <a:spcPct val="90000"/>
              </a:lnSpc>
            </a:pPr>
            <a:r>
              <a:rPr lang="en-US" dirty="0"/>
              <a:t>Deep learning and animation</a:t>
            </a:r>
          </a:p>
          <a:p>
            <a:pPr lvl="2">
              <a:lnSpc>
                <a:spcPct val="90000"/>
              </a:lnSpc>
            </a:pPr>
            <a:endParaRPr lang="en-US" dirty="0"/>
          </a:p>
          <a:p>
            <a:pPr marL="457200" lvl="1" indent="0">
              <a:lnSpc>
                <a:spcPct val="90000"/>
              </a:lnSpc>
              <a:buNone/>
            </a:pPr>
            <a:br>
              <a:rPr lang="en-US" dirty="0"/>
            </a:br>
            <a:endParaRPr lang="en-US" dirty="0"/>
          </a:p>
          <a:p>
            <a:pPr lvl="2">
              <a:lnSpc>
                <a:spcPct val="90000"/>
              </a:lnSpc>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a:xfrm>
            <a:off x="228600" y="1828800"/>
            <a:ext cx="8686800" cy="4625609"/>
          </a:xfrm>
        </p:spPr>
        <p:txBody>
          <a:bodyPr>
            <a:normAutofit fontScale="70000" lnSpcReduction="20000"/>
          </a:bodyPr>
          <a:lstStyle/>
          <a:p>
            <a:r>
              <a:rPr lang="en-US" dirty="0"/>
              <a:t>Choose </a:t>
            </a:r>
            <a:r>
              <a:rPr lang="en-US" b="1" dirty="0"/>
              <a:t>three papers </a:t>
            </a:r>
            <a:r>
              <a:rPr lang="en-US" dirty="0"/>
              <a:t>with different but related techniques</a:t>
            </a:r>
          </a:p>
          <a:p>
            <a:pPr lvl="1"/>
            <a:r>
              <a:rPr lang="en-US" dirty="0"/>
              <a:t>You can use your presentation paper or any other paper from the paper set as one of the papers in your essay if you want</a:t>
            </a:r>
          </a:p>
          <a:p>
            <a:endParaRPr lang="en-US" dirty="0"/>
          </a:p>
          <a:p>
            <a:r>
              <a:rPr lang="en-US" dirty="0"/>
              <a:t>Describe the techniques in your essay, compare them in terms of pros and cons, show what the possible application areas are</a:t>
            </a:r>
          </a:p>
          <a:p>
            <a:endParaRPr lang="en-US" dirty="0"/>
          </a:p>
          <a:p>
            <a:r>
              <a:rPr lang="en-US" dirty="0"/>
              <a:t>Describe the techniques in enough depth</a:t>
            </a:r>
          </a:p>
          <a:p>
            <a:endParaRPr lang="en-US" dirty="0"/>
          </a:p>
          <a:p>
            <a:r>
              <a:rPr lang="en-US" b="1" dirty="0"/>
              <a:t>Write the essay in your own words!</a:t>
            </a:r>
          </a:p>
          <a:p>
            <a:endParaRPr lang="en-US" b="1" dirty="0"/>
          </a:p>
          <a:p>
            <a:r>
              <a:rPr lang="en-US" dirty="0"/>
              <a:t>You can start writing it anytime during the course.  The earlier the better! </a:t>
            </a:r>
            <a:r>
              <a:rPr lang="en-US" b="1" dirty="0"/>
              <a:t>Deadline 2</a:t>
            </a:r>
            <a:r>
              <a:rPr lang="en-US" b="1" baseline="30000" dirty="0"/>
              <a:t>nd</a:t>
            </a:r>
            <a:r>
              <a:rPr lang="en-US" b="1" dirty="0"/>
              <a:t> Feb until midnight!</a:t>
            </a:r>
          </a:p>
          <a:p>
            <a:pPr lvl="1"/>
            <a:r>
              <a:rPr lang="en-US" dirty="0"/>
              <a:t>0-24 hours late: 1 point deduction</a:t>
            </a:r>
          </a:p>
          <a:p>
            <a:pPr lvl="1"/>
            <a:r>
              <a:rPr lang="en-US" dirty="0"/>
              <a:t>24-48 hours late: 2 points deduction</a:t>
            </a:r>
          </a:p>
          <a:p>
            <a:pPr lvl="1"/>
            <a:r>
              <a:rPr lang="en-US" dirty="0"/>
              <a:t>&gt;48 hours late: submission rejected</a:t>
            </a:r>
            <a:endParaRPr lang="nl-NL" dirty="0"/>
          </a:p>
        </p:txBody>
      </p:sp>
    </p:spTree>
    <p:extLst>
      <p:ext uri="{BB962C8B-B14F-4D97-AF65-F5344CB8AC3E}">
        <p14:creationId xmlns:p14="http://schemas.microsoft.com/office/powerpoint/2010/main" val="3492097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p:txBody>
          <a:bodyPr>
            <a:normAutofit/>
          </a:bodyPr>
          <a:lstStyle/>
          <a:p>
            <a:r>
              <a:rPr lang="en-US" dirty="0"/>
              <a:t>Evaluation criteria</a:t>
            </a:r>
          </a:p>
          <a:p>
            <a:pPr lvl="1" fontAlgn="base"/>
            <a:r>
              <a:rPr lang="en-US" dirty="0"/>
              <a:t>depth and completeness of the description of the techniques,</a:t>
            </a:r>
          </a:p>
          <a:p>
            <a:pPr lvl="1" fontAlgn="base"/>
            <a:r>
              <a:rPr lang="en-US" dirty="0"/>
              <a:t>completeness of the comparison between techniques, including strengths and drawbacks,</a:t>
            </a:r>
          </a:p>
          <a:p>
            <a:pPr lvl="1" fontAlgn="base"/>
            <a:r>
              <a:rPr lang="en-US" dirty="0"/>
              <a:t>showing how the techniques can be applied,</a:t>
            </a:r>
          </a:p>
          <a:p>
            <a:pPr lvl="1" fontAlgn="base"/>
            <a:r>
              <a:rPr lang="en-US" dirty="0"/>
              <a:t>writing the essay in your own words, instead of copying phrases from the original papers,</a:t>
            </a:r>
          </a:p>
          <a:p>
            <a:pPr lvl="1" fontAlgn="base"/>
            <a:r>
              <a:rPr lang="en-US" dirty="0"/>
              <a:t>correct layout, spelling and grammar.</a:t>
            </a:r>
          </a:p>
          <a:p>
            <a:endParaRPr lang="nl-NL" dirty="0"/>
          </a:p>
        </p:txBody>
      </p:sp>
    </p:spTree>
    <p:extLst>
      <p:ext uri="{BB962C8B-B14F-4D97-AF65-F5344CB8AC3E}">
        <p14:creationId xmlns:p14="http://schemas.microsoft.com/office/powerpoint/2010/main" val="2018783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Retake</a:t>
            </a:r>
            <a:endParaRPr lang="nl-NL" dirty="0"/>
          </a:p>
        </p:txBody>
      </p:sp>
      <p:sp>
        <p:nvSpPr>
          <p:cNvPr id="3" name="Content Placeholder 2"/>
          <p:cNvSpPr>
            <a:spLocks noGrp="1"/>
          </p:cNvSpPr>
          <p:nvPr>
            <p:ph idx="1"/>
          </p:nvPr>
        </p:nvSpPr>
        <p:spPr/>
        <p:txBody>
          <a:bodyPr>
            <a:normAutofit fontScale="85000" lnSpcReduction="10000"/>
          </a:bodyPr>
          <a:lstStyle/>
          <a:p>
            <a:pPr marL="118872" indent="0">
              <a:buNone/>
            </a:pPr>
            <a:endParaRPr lang="en-US" dirty="0"/>
          </a:p>
          <a:p>
            <a:r>
              <a:rPr lang="en-US" dirty="0"/>
              <a:t>You can do a retake essay (only if you don’t get a passing grade)</a:t>
            </a:r>
          </a:p>
          <a:p>
            <a:pPr lvl="1"/>
            <a:r>
              <a:rPr lang="en-US" dirty="0"/>
              <a:t>If you did all the assignments </a:t>
            </a:r>
          </a:p>
          <a:p>
            <a:pPr lvl="1"/>
            <a:r>
              <a:rPr lang="en-US" dirty="0"/>
              <a:t>If your grade is at least 4</a:t>
            </a:r>
          </a:p>
          <a:p>
            <a:pPr lvl="1"/>
            <a:endParaRPr lang="en-US" dirty="0"/>
          </a:p>
          <a:p>
            <a:r>
              <a:rPr lang="en-US" dirty="0"/>
              <a:t>You may improve the essay you originally handed in, taking into account the feedback from the teacher</a:t>
            </a:r>
          </a:p>
          <a:p>
            <a:endParaRPr lang="en-US" dirty="0"/>
          </a:p>
          <a:p>
            <a:r>
              <a:rPr lang="en-US" dirty="0"/>
              <a:t>or choose a new topic and write an essay about that.</a:t>
            </a:r>
            <a:endParaRPr lang="nl-NL" dirty="0"/>
          </a:p>
        </p:txBody>
      </p:sp>
    </p:spTree>
    <p:extLst>
      <p:ext uri="{BB962C8B-B14F-4D97-AF65-F5344CB8AC3E}">
        <p14:creationId xmlns:p14="http://schemas.microsoft.com/office/powerpoint/2010/main" val="351850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934F-F804-4197-BD3E-0F71D31545E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9E0C8EA-1002-41F7-8FFA-4FB3DD41F374}"/>
              </a:ext>
            </a:extLst>
          </p:cNvPr>
          <p:cNvSpPr>
            <a:spLocks noGrp="1"/>
          </p:cNvSpPr>
          <p:nvPr>
            <p:ph idx="1"/>
          </p:nvPr>
        </p:nvSpPr>
        <p:spPr/>
        <p:txBody>
          <a:bodyPr>
            <a:normAutofit fontScale="92500" lnSpcReduction="20000"/>
          </a:bodyPr>
          <a:lstStyle/>
          <a:p>
            <a:endParaRPr lang="en-US" dirty="0"/>
          </a:p>
          <a:p>
            <a:r>
              <a:rPr lang="en-US" dirty="0"/>
              <a:t>Use of Generative AI Tools such as </a:t>
            </a:r>
            <a:r>
              <a:rPr lang="en-US" dirty="0" err="1"/>
              <a:t>ChatGPT</a:t>
            </a:r>
            <a:r>
              <a:rPr lang="en-US" dirty="0"/>
              <a:t> and Co-Pilot for the production of assignments is not allowed and considered as fraud!</a:t>
            </a:r>
          </a:p>
          <a:p>
            <a:endParaRPr lang="en-US" dirty="0"/>
          </a:p>
          <a:p>
            <a:r>
              <a:rPr lang="en-US" dirty="0"/>
              <a:t>Basic usage such as grammar check or code auto-completion is allowed.</a:t>
            </a:r>
          </a:p>
          <a:p>
            <a:endParaRPr lang="en-US" dirty="0"/>
          </a:p>
          <a:p>
            <a:r>
              <a:rPr lang="en-US" dirty="0"/>
              <a:t>The usage should not interfere with the learning goals of the course. If not sure, please discuss with your teacher.</a:t>
            </a:r>
          </a:p>
        </p:txBody>
      </p:sp>
    </p:spTree>
    <p:extLst>
      <p:ext uri="{BB962C8B-B14F-4D97-AF65-F5344CB8AC3E}">
        <p14:creationId xmlns:p14="http://schemas.microsoft.com/office/powerpoint/2010/main" val="3982297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Supplementary Material</a:t>
            </a:r>
            <a:endParaRPr lang="nl-NL" dirty="0"/>
          </a:p>
        </p:txBody>
      </p:sp>
      <p:sp>
        <p:nvSpPr>
          <p:cNvPr id="3" name="Content Placeholder 2"/>
          <p:cNvSpPr>
            <a:spLocks noGrp="1"/>
          </p:cNvSpPr>
          <p:nvPr>
            <p:ph idx="1"/>
          </p:nvPr>
        </p:nvSpPr>
        <p:spPr>
          <a:xfrm>
            <a:off x="76200" y="1905000"/>
            <a:ext cx="5562600" cy="4625609"/>
          </a:xfrm>
        </p:spPr>
        <p:txBody>
          <a:bodyPr>
            <a:normAutofit fontScale="92500" lnSpcReduction="10000"/>
          </a:bodyPr>
          <a:lstStyle/>
          <a:p>
            <a:r>
              <a:rPr lang="en-US" dirty="0"/>
              <a:t>Computer Animation, </a:t>
            </a:r>
          </a:p>
          <a:p>
            <a:pPr marL="118872" indent="0">
              <a:buNone/>
            </a:pPr>
            <a:r>
              <a:rPr lang="en-US" dirty="0"/>
              <a:t>     Rick Parent</a:t>
            </a:r>
          </a:p>
          <a:p>
            <a:endParaRPr lang="en-US" dirty="0"/>
          </a:p>
          <a:p>
            <a:r>
              <a:rPr lang="en-US" dirty="0"/>
              <a:t>Courses and tutorials at conferences (e.g. </a:t>
            </a:r>
            <a:r>
              <a:rPr lang="en-US" dirty="0" err="1"/>
              <a:t>Siggraph</a:t>
            </a:r>
            <a:r>
              <a:rPr lang="en-US" dirty="0"/>
              <a:t> and </a:t>
            </a:r>
            <a:r>
              <a:rPr lang="en-US" dirty="0" err="1"/>
              <a:t>Eurographics</a:t>
            </a:r>
            <a:r>
              <a:rPr lang="en-US" dirty="0"/>
              <a:t>)</a:t>
            </a:r>
          </a:p>
          <a:p>
            <a:endParaRPr lang="en-US" dirty="0"/>
          </a:p>
          <a:p>
            <a:r>
              <a:rPr lang="en-US" dirty="0"/>
              <a:t>Research papers</a:t>
            </a:r>
          </a:p>
          <a:p>
            <a:pPr lvl="1"/>
            <a:r>
              <a:rPr lang="en-US" dirty="0"/>
              <a:t>See the course website (Assignments doc) for pointers to various conferences and journals</a:t>
            </a:r>
          </a:p>
          <a:p>
            <a:endParaRPr lang="nl-NL"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057400"/>
            <a:ext cx="3045350" cy="3741217"/>
          </a:xfrm>
          <a:prstGeom prst="rect">
            <a:avLst/>
          </a:prstGeom>
        </p:spPr>
      </p:pic>
    </p:spTree>
    <p:extLst>
      <p:ext uri="{BB962C8B-B14F-4D97-AF65-F5344CB8AC3E}">
        <p14:creationId xmlns:p14="http://schemas.microsoft.com/office/powerpoint/2010/main" val="6839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US"/>
              <a:t>More info</a:t>
            </a:r>
          </a:p>
        </p:txBody>
      </p:sp>
      <p:sp>
        <p:nvSpPr>
          <p:cNvPr id="509955" name="Rectangle 3"/>
          <p:cNvSpPr>
            <a:spLocks noGrp="1" noChangeArrowheads="1"/>
          </p:cNvSpPr>
          <p:nvPr>
            <p:ph idx="1"/>
          </p:nvPr>
        </p:nvSpPr>
        <p:spPr/>
        <p:txBody>
          <a:bodyPr/>
          <a:lstStyle/>
          <a:p>
            <a:pPr>
              <a:buFontTx/>
              <a:buNone/>
            </a:pPr>
            <a:r>
              <a:rPr lang="en-US" dirty="0"/>
              <a:t>Read the instructions on the course website carefully and check regularly for updates, check your email and MS Teams messages:</a:t>
            </a:r>
          </a:p>
          <a:p>
            <a:pPr algn="ctr">
              <a:buFontTx/>
              <a:buNone/>
            </a:pPr>
            <a:r>
              <a:rPr lang="en-US" b="1" dirty="0">
                <a:hlinkClick r:id="rId3"/>
              </a:rPr>
              <a:t>https://ics.uu.nl/docs/vakken/mcanim/</a:t>
            </a:r>
            <a:endParaRPr lang="en-US" b="1" dirty="0"/>
          </a:p>
          <a:p>
            <a:pPr algn="ctr">
              <a:buFontTx/>
              <a:buNone/>
            </a:pPr>
            <a:endParaRPr lang="en-US" b="1" dirty="0"/>
          </a:p>
          <a:p>
            <a:pPr algn="ctr">
              <a:buNone/>
            </a:pPr>
            <a:r>
              <a:rPr lang="en-US" dirty="0"/>
              <a:t>For questions, ask during the lecture, write in MS Teams or send an email!</a:t>
            </a:r>
            <a:endParaRPr lang="nl-NL" dirty="0"/>
          </a:p>
          <a:p>
            <a:pPr algn="ctr">
              <a:buFontTx/>
              <a:buNone/>
            </a:pPr>
            <a:endParaRPr lang="en-US" b="1" dirty="0"/>
          </a:p>
        </p:txBody>
      </p:sp>
      <p:sp>
        <p:nvSpPr>
          <p:cNvPr id="4" name="TextBox 3"/>
          <p:cNvSpPr txBox="1"/>
          <p:nvPr/>
        </p:nvSpPr>
        <p:spPr>
          <a:xfrm>
            <a:off x="914400" y="6248400"/>
            <a:ext cx="7239000" cy="369332"/>
          </a:xfrm>
          <a:prstGeom prst="rect">
            <a:avLst/>
          </a:prstGeom>
          <a:noFill/>
        </p:spPr>
        <p:txBody>
          <a:bodyPr wrap="square" rtlCol="0">
            <a:spAutoFit/>
          </a:bodyPr>
          <a:lstStyle/>
          <a:p>
            <a:endParaRPr lang="nl-NL"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a:t>
            </a:r>
            <a:endParaRPr lang="nl-NL" dirty="0"/>
          </a:p>
        </p:txBody>
      </p:sp>
      <p:sp>
        <p:nvSpPr>
          <p:cNvPr id="3" name="Content Placeholder 2"/>
          <p:cNvSpPr>
            <a:spLocks noGrp="1"/>
          </p:cNvSpPr>
          <p:nvPr>
            <p:ph idx="1"/>
          </p:nvPr>
        </p:nvSpPr>
        <p:spPr>
          <a:xfrm>
            <a:off x="228600" y="1828800"/>
            <a:ext cx="5943600" cy="3954323"/>
          </a:xfrm>
        </p:spPr>
        <p:txBody>
          <a:bodyPr>
            <a:normAutofit fontScale="77500" lnSpcReduction="20000"/>
          </a:bodyPr>
          <a:lstStyle/>
          <a:p>
            <a:r>
              <a:rPr lang="en-US" dirty="0"/>
              <a:t>Animate means “</a:t>
            </a:r>
            <a:r>
              <a:rPr lang="en-US" b="1" dirty="0"/>
              <a:t>to give life to</a:t>
            </a:r>
            <a:r>
              <a:rPr lang="en-US" dirty="0"/>
              <a:t>” according to Merriam-Webster</a:t>
            </a:r>
          </a:p>
          <a:p>
            <a:endParaRPr lang="en-US" dirty="0"/>
          </a:p>
          <a:p>
            <a:r>
              <a:rPr lang="en-US" dirty="0"/>
              <a:t>Based on Latin word “</a:t>
            </a:r>
            <a:r>
              <a:rPr lang="en-US" b="1" dirty="0"/>
              <a:t>anima</a:t>
            </a:r>
            <a:r>
              <a:rPr lang="en-US" dirty="0"/>
              <a:t>”, meaning “</a:t>
            </a:r>
            <a:r>
              <a:rPr lang="en-US" b="1" dirty="0"/>
              <a:t>breath</a:t>
            </a:r>
            <a:r>
              <a:rPr lang="en-US" dirty="0"/>
              <a:t>” or “</a:t>
            </a:r>
            <a:r>
              <a:rPr lang="en-US" b="1" dirty="0"/>
              <a:t>sprit</a:t>
            </a:r>
            <a:r>
              <a:rPr lang="en-US" dirty="0"/>
              <a:t>”</a:t>
            </a:r>
          </a:p>
          <a:p>
            <a:pPr lvl="1"/>
            <a:r>
              <a:rPr lang="en-US" dirty="0"/>
              <a:t>E.g. Animal</a:t>
            </a:r>
          </a:p>
          <a:p>
            <a:pPr lvl="1"/>
            <a:endParaRPr lang="en-US" dirty="0"/>
          </a:p>
          <a:p>
            <a:r>
              <a:rPr lang="en-US" b="1" dirty="0"/>
              <a:t>Animation</a:t>
            </a:r>
            <a:r>
              <a:rPr lang="en-US" dirty="0"/>
              <a:t> is the process of making the</a:t>
            </a:r>
            <a:r>
              <a:rPr lang="en-US" b="1" dirty="0"/>
              <a:t> illusion of motion </a:t>
            </a:r>
            <a:r>
              <a:rPr lang="en-US" dirty="0"/>
              <a:t>and </a:t>
            </a:r>
            <a:r>
              <a:rPr lang="en-US" b="1" dirty="0"/>
              <a:t>the illusion of change </a:t>
            </a:r>
            <a:r>
              <a:rPr lang="en-US" dirty="0"/>
              <a:t>by means of the </a:t>
            </a:r>
            <a:r>
              <a:rPr lang="en-US" b="1" dirty="0"/>
              <a:t>rapid display</a:t>
            </a:r>
            <a:r>
              <a:rPr lang="en-US" dirty="0"/>
              <a:t> of a sequence </a:t>
            </a:r>
            <a:r>
              <a:rPr lang="en-US" b="1" dirty="0"/>
              <a:t>of images</a:t>
            </a:r>
            <a:r>
              <a:rPr lang="en-US" dirty="0"/>
              <a:t> that minimally differ from each other. </a:t>
            </a:r>
          </a:p>
          <a:p>
            <a:endParaRPr lang="en-US" dirty="0"/>
          </a:p>
          <a:p>
            <a:pPr marL="0" indent="0">
              <a:buNone/>
            </a:pPr>
            <a:endParaRPr lang="nl-NL" dirty="0"/>
          </a:p>
        </p:txBody>
      </p:sp>
      <p:pic>
        <p:nvPicPr>
          <p:cNvPr id="4" name="Picture 3"/>
          <p:cNvPicPr>
            <a:picLocks noChangeAspect="1"/>
          </p:cNvPicPr>
          <p:nvPr/>
        </p:nvPicPr>
        <p:blipFill>
          <a:blip r:embed="rId3"/>
          <a:stretch>
            <a:fillRect/>
          </a:stretch>
        </p:blipFill>
        <p:spPr>
          <a:xfrm>
            <a:off x="4570833" y="3427349"/>
            <a:ext cx="2335" cy="3302"/>
          </a:xfrm>
          <a:prstGeom prst="rect">
            <a:avLst/>
          </a:prstGeom>
        </p:spPr>
      </p:pic>
      <p:pic>
        <p:nvPicPr>
          <p:cNvPr id="5" name="Picture 4"/>
          <p:cNvPicPr>
            <a:picLocks noChangeAspect="1"/>
          </p:cNvPicPr>
          <p:nvPr/>
        </p:nvPicPr>
        <p:blipFill>
          <a:blip r:embed="rId3"/>
          <a:stretch>
            <a:fillRect/>
          </a:stretch>
        </p:blipFill>
        <p:spPr>
          <a:xfrm>
            <a:off x="4570833" y="3427349"/>
            <a:ext cx="2335" cy="3302"/>
          </a:xfrm>
          <a:prstGeom prst="rect">
            <a:avLst/>
          </a:prstGeom>
        </p:spPr>
      </p:pic>
      <p:pic>
        <p:nvPicPr>
          <p:cNvPr id="6" name="Picture 5"/>
          <p:cNvPicPr>
            <a:picLocks noChangeAspect="1"/>
          </p:cNvPicPr>
          <p:nvPr/>
        </p:nvPicPr>
        <p:blipFill>
          <a:blip r:embed="rId3"/>
          <a:stretch>
            <a:fillRect/>
          </a:stretch>
        </p:blipFill>
        <p:spPr>
          <a:xfrm>
            <a:off x="4570833" y="3427349"/>
            <a:ext cx="2335" cy="33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133600"/>
            <a:ext cx="2725058" cy="3801923"/>
          </a:xfrm>
          <a:prstGeom prst="rect">
            <a:avLst/>
          </a:prstGeom>
        </p:spPr>
      </p:pic>
      <p:sp>
        <p:nvSpPr>
          <p:cNvPr id="8" name="TextBox 7"/>
          <p:cNvSpPr txBox="1"/>
          <p:nvPr/>
        </p:nvSpPr>
        <p:spPr>
          <a:xfrm>
            <a:off x="152400" y="6323881"/>
            <a:ext cx="9144000" cy="369332"/>
          </a:xfrm>
          <a:prstGeom prst="rect">
            <a:avLst/>
          </a:prstGeom>
          <a:noFill/>
        </p:spPr>
        <p:txBody>
          <a:bodyPr wrap="square" rtlCol="0">
            <a:spAutoFit/>
          </a:bodyPr>
          <a:lstStyle/>
          <a:p>
            <a:r>
              <a:rPr lang="en-US" dirty="0"/>
              <a:t>Pixar in a Box at Khan Academy - </a:t>
            </a:r>
            <a:r>
              <a:rPr lang="en-US" dirty="0">
                <a:hlinkClick r:id="rId5"/>
              </a:rPr>
              <a:t>https://www.khanacademy.org/partner-content/pixar</a:t>
            </a:r>
            <a:endParaRPr lang="nl-NL" dirty="0"/>
          </a:p>
        </p:txBody>
      </p:sp>
    </p:spTree>
    <p:extLst>
      <p:ext uri="{BB962C8B-B14F-4D97-AF65-F5344CB8AC3E}">
        <p14:creationId xmlns:p14="http://schemas.microsoft.com/office/powerpoint/2010/main" val="3143169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a:t>
            </a:r>
            <a:endParaRPr lang="nl-NL" dirty="0"/>
          </a:p>
        </p:txBody>
      </p:sp>
      <p:sp>
        <p:nvSpPr>
          <p:cNvPr id="3" name="Content Placeholder 2"/>
          <p:cNvSpPr>
            <a:spLocks noGrp="1"/>
          </p:cNvSpPr>
          <p:nvPr>
            <p:ph idx="1"/>
          </p:nvPr>
        </p:nvSpPr>
        <p:spPr>
          <a:xfrm>
            <a:off x="152400" y="1918096"/>
            <a:ext cx="8839200" cy="4254103"/>
          </a:xfrm>
        </p:spPr>
        <p:txBody>
          <a:bodyPr>
            <a:normAutofit fontScale="92500"/>
          </a:bodyPr>
          <a:lstStyle/>
          <a:p>
            <a:r>
              <a:rPr lang="en-US" b="1" dirty="0"/>
              <a:t>Computer-based computation </a:t>
            </a:r>
            <a:r>
              <a:rPr lang="en-US" dirty="0"/>
              <a:t>used in </a:t>
            </a:r>
            <a:r>
              <a:rPr lang="en-US" b="1" dirty="0"/>
              <a:t>producing images </a:t>
            </a:r>
            <a:r>
              <a:rPr lang="en-US" dirty="0"/>
              <a:t>intended to create the </a:t>
            </a:r>
            <a:r>
              <a:rPr lang="en-US" b="1" dirty="0"/>
              <a:t>perception of motion</a:t>
            </a:r>
          </a:p>
          <a:p>
            <a:pPr lvl="1"/>
            <a:r>
              <a:rPr lang="en-US" dirty="0"/>
              <a:t>Algorithms and techniques that process 3D graphical data</a:t>
            </a:r>
          </a:p>
          <a:p>
            <a:endParaRPr lang="en-US" b="1" dirty="0"/>
          </a:p>
          <a:p>
            <a:r>
              <a:rPr lang="en-US" b="1" dirty="0"/>
              <a:t>Object’s position and orientation</a:t>
            </a:r>
          </a:p>
          <a:p>
            <a:pPr lvl="1"/>
            <a:r>
              <a:rPr lang="en-US" dirty="0"/>
              <a:t>But also shape</a:t>
            </a:r>
            <a:r>
              <a:rPr lang="nl-NL" dirty="0"/>
              <a:t>, </a:t>
            </a:r>
            <a:r>
              <a:rPr lang="nl-NL" dirty="0" err="1"/>
              <a:t>shading</a:t>
            </a:r>
            <a:r>
              <a:rPr lang="nl-NL" dirty="0"/>
              <a:t> parameters, </a:t>
            </a:r>
            <a:r>
              <a:rPr lang="nl-NL" dirty="0" err="1"/>
              <a:t>texture</a:t>
            </a:r>
            <a:r>
              <a:rPr lang="nl-NL" dirty="0"/>
              <a:t> </a:t>
            </a:r>
            <a:r>
              <a:rPr lang="nl-NL" dirty="0" err="1"/>
              <a:t>coordinates</a:t>
            </a:r>
            <a:r>
              <a:rPr lang="nl-NL" dirty="0"/>
              <a:t>, light source parameters, camera parameters</a:t>
            </a:r>
            <a:endParaRPr lang="en-US" dirty="0"/>
          </a:p>
        </p:txBody>
      </p:sp>
    </p:spTree>
    <p:extLst>
      <p:ext uri="{BB962C8B-B14F-4D97-AF65-F5344CB8AC3E}">
        <p14:creationId xmlns:p14="http://schemas.microsoft.com/office/powerpoint/2010/main" val="2829684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4D17-1F9B-4398-B170-C7DBF2135C72}"/>
              </a:ext>
            </a:extLst>
          </p:cNvPr>
          <p:cNvSpPr>
            <a:spLocks noGrp="1"/>
          </p:cNvSpPr>
          <p:nvPr>
            <p:ph type="title"/>
          </p:nvPr>
        </p:nvSpPr>
        <p:spPr/>
        <p:txBody>
          <a:bodyPr/>
          <a:lstStyle/>
          <a:p>
            <a:r>
              <a:rPr lang="en-US" dirty="0"/>
              <a:t>Today’s course</a:t>
            </a:r>
          </a:p>
        </p:txBody>
      </p:sp>
      <p:sp>
        <p:nvSpPr>
          <p:cNvPr id="3" name="Content Placeholder 2">
            <a:extLst>
              <a:ext uri="{FF2B5EF4-FFF2-40B4-BE49-F238E27FC236}">
                <a16:creationId xmlns:a16="http://schemas.microsoft.com/office/drawing/2014/main" id="{9AB14D97-91F1-40BC-BE5F-C6CBA7029B4D}"/>
              </a:ext>
            </a:extLst>
          </p:cNvPr>
          <p:cNvSpPr>
            <a:spLocks noGrp="1"/>
          </p:cNvSpPr>
          <p:nvPr>
            <p:ph idx="1"/>
          </p:nvPr>
        </p:nvSpPr>
        <p:spPr/>
        <p:txBody>
          <a:bodyPr/>
          <a:lstStyle/>
          <a:p>
            <a:r>
              <a:rPr lang="en-US" dirty="0"/>
              <a:t>Goals of the course</a:t>
            </a:r>
          </a:p>
          <a:p>
            <a:r>
              <a:rPr lang="en-US" dirty="0"/>
              <a:t>Assignments</a:t>
            </a:r>
          </a:p>
          <a:p>
            <a:r>
              <a:rPr lang="en-US" dirty="0"/>
              <a:t>History of Computer Animation</a:t>
            </a:r>
          </a:p>
          <a:p>
            <a:endParaRPr lang="en-US" dirty="0"/>
          </a:p>
          <a:p>
            <a:r>
              <a:rPr lang="en-US" dirty="0"/>
              <a:t>Animation basics</a:t>
            </a:r>
          </a:p>
          <a:p>
            <a:r>
              <a:rPr lang="en-US" dirty="0"/>
              <a:t>Forward Kinematics</a:t>
            </a:r>
          </a:p>
          <a:p>
            <a:r>
              <a:rPr lang="en-US" dirty="0"/>
              <a:t>Orientation</a:t>
            </a:r>
          </a:p>
          <a:p>
            <a:r>
              <a:rPr lang="en-US" dirty="0"/>
              <a:t>Quaternions</a:t>
            </a:r>
          </a:p>
        </p:txBody>
      </p:sp>
    </p:spTree>
    <p:extLst>
      <p:ext uri="{BB962C8B-B14F-4D97-AF65-F5344CB8AC3E}">
        <p14:creationId xmlns:p14="http://schemas.microsoft.com/office/powerpoint/2010/main" val="3967426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Two main categories</a:t>
            </a:r>
          </a:p>
        </p:txBody>
      </p:sp>
      <p:sp>
        <p:nvSpPr>
          <p:cNvPr id="4099" name="Rectangle 3"/>
          <p:cNvSpPr>
            <a:spLocks noGrp="1" noChangeArrowheads="1"/>
          </p:cNvSpPr>
          <p:nvPr>
            <p:ph idx="1"/>
          </p:nvPr>
        </p:nvSpPr>
        <p:spPr>
          <a:xfrm>
            <a:off x="457200" y="1600200"/>
            <a:ext cx="5844381" cy="4525963"/>
          </a:xfrm>
        </p:spPr>
        <p:txBody>
          <a:bodyPr>
            <a:normAutofit fontScale="92500" lnSpcReduction="10000"/>
          </a:bodyPr>
          <a:lstStyle/>
          <a:p>
            <a:pPr eaLnBrk="1" hangingPunct="1"/>
            <a:r>
              <a:rPr lang="en-US" sz="2800" dirty="0"/>
              <a:t>Computer-assisted animation</a:t>
            </a:r>
          </a:p>
          <a:p>
            <a:pPr lvl="1" eaLnBrk="1" hangingPunct="1"/>
            <a:r>
              <a:rPr lang="en-US" sz="2400" dirty="0"/>
              <a:t>2D &amp; 2 1/2 D</a:t>
            </a:r>
          </a:p>
          <a:p>
            <a:pPr lvl="1" eaLnBrk="1" hangingPunct="1"/>
            <a:r>
              <a:rPr lang="en-US" sz="2400" dirty="0" err="1"/>
              <a:t>Inbetweening</a:t>
            </a:r>
            <a:endParaRPr lang="en-US" sz="2400" dirty="0"/>
          </a:p>
          <a:p>
            <a:pPr lvl="1" eaLnBrk="1" hangingPunct="1"/>
            <a:r>
              <a:rPr lang="en-US" sz="2400" dirty="0"/>
              <a:t>Inking, virtual camera, managing data, etc.</a:t>
            </a:r>
          </a:p>
          <a:p>
            <a:pPr lvl="1" eaLnBrk="1" hangingPunct="1"/>
            <a:r>
              <a:rPr lang="en-US" sz="2400" dirty="0"/>
              <a:t>Beauty and the Beast, </a:t>
            </a:r>
            <a:r>
              <a:rPr lang="en-US" sz="2400" dirty="0" err="1"/>
              <a:t>Antz</a:t>
            </a:r>
            <a:endParaRPr lang="en-US" sz="2400" dirty="0"/>
          </a:p>
          <a:p>
            <a:pPr lvl="1" eaLnBrk="1" hangingPunct="1"/>
            <a:endParaRPr lang="en-US" sz="2400" dirty="0"/>
          </a:p>
          <a:p>
            <a:pPr eaLnBrk="1" hangingPunct="1"/>
            <a:r>
              <a:rPr lang="en-US" sz="2800" dirty="0"/>
              <a:t>Computer generated animation</a:t>
            </a:r>
          </a:p>
          <a:p>
            <a:pPr lvl="1" eaLnBrk="1" hangingPunct="1"/>
            <a:r>
              <a:rPr lang="en-US" sz="2400" dirty="0"/>
              <a:t>Low level techniques	</a:t>
            </a:r>
          </a:p>
          <a:p>
            <a:pPr lvl="2" eaLnBrk="1" hangingPunct="1"/>
            <a:r>
              <a:rPr lang="en-US" sz="2000" dirty="0"/>
              <a:t>Precisely specifying motion</a:t>
            </a:r>
          </a:p>
          <a:p>
            <a:pPr lvl="1" eaLnBrk="1" hangingPunct="1"/>
            <a:r>
              <a:rPr lang="en-US" sz="2400" dirty="0"/>
              <a:t>High level techniques</a:t>
            </a:r>
          </a:p>
          <a:p>
            <a:pPr lvl="2" eaLnBrk="1" hangingPunct="1"/>
            <a:r>
              <a:rPr lang="en-US" sz="2000" dirty="0"/>
              <a:t>Describe general motion behavior</a:t>
            </a:r>
          </a:p>
          <a:p>
            <a:pPr lvl="1"/>
            <a:r>
              <a:rPr lang="en-US" sz="2400" dirty="0"/>
              <a:t>Toy Story, Frozen, Inside Out, Shrek</a:t>
            </a:r>
          </a:p>
        </p:txBody>
      </p:sp>
      <p:pic>
        <p:nvPicPr>
          <p:cNvPr id="4100" name="Picture 4"/>
          <p:cNvPicPr>
            <a:picLocks noChangeAspect="1" noChangeArrowheads="1"/>
          </p:cNvPicPr>
          <p:nvPr/>
        </p:nvPicPr>
        <p:blipFill>
          <a:blip r:embed="rId3" cstate="print"/>
          <a:srcRect/>
          <a:stretch>
            <a:fillRect/>
          </a:stretch>
        </p:blipFill>
        <p:spPr bwMode="auto">
          <a:xfrm>
            <a:off x="6301581" y="1600200"/>
            <a:ext cx="2413000" cy="202565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994400" y="4152900"/>
            <a:ext cx="2997200" cy="2247900"/>
          </a:xfrm>
          <a:prstGeom prst="rect">
            <a:avLst/>
          </a:prstGeom>
          <a:noFill/>
          <a:ln w="9525">
            <a:noFill/>
            <a:miter lim="800000"/>
            <a:headEnd/>
            <a:tailEnd/>
          </a:ln>
        </p:spPr>
      </p:pic>
    </p:spTree>
    <p:extLst>
      <p:ext uri="{BB962C8B-B14F-4D97-AF65-F5344CB8AC3E}">
        <p14:creationId xmlns:p14="http://schemas.microsoft.com/office/powerpoint/2010/main" val="373759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US" dirty="0"/>
              <a:t>Low level vs high level animation</a:t>
            </a:r>
          </a:p>
        </p:txBody>
      </p:sp>
      <p:sp>
        <p:nvSpPr>
          <p:cNvPr id="5123" name="Rectangle 3"/>
          <p:cNvSpPr>
            <a:spLocks noGrp="1" noChangeArrowheads="1"/>
          </p:cNvSpPr>
          <p:nvPr>
            <p:ph idx="1"/>
          </p:nvPr>
        </p:nvSpPr>
        <p:spPr/>
        <p:txBody>
          <a:bodyPr>
            <a:normAutofit lnSpcReduction="10000"/>
          </a:bodyPr>
          <a:lstStyle/>
          <a:p>
            <a:pPr eaLnBrk="1" hangingPunct="1"/>
            <a:r>
              <a:rPr lang="en-US" sz="2800" dirty="0"/>
              <a:t>Low-level techniques</a:t>
            </a:r>
          </a:p>
          <a:p>
            <a:pPr lvl="1" eaLnBrk="1" hangingPunct="1"/>
            <a:r>
              <a:rPr lang="en-US" sz="2400" dirty="0"/>
              <a:t>Shape interpolation</a:t>
            </a:r>
          </a:p>
          <a:p>
            <a:pPr lvl="1" eaLnBrk="1" hangingPunct="1"/>
            <a:r>
              <a:rPr lang="en-US" sz="2400" dirty="0"/>
              <a:t>Helps the animator fill in the details of the motion given enough information</a:t>
            </a:r>
          </a:p>
          <a:p>
            <a:pPr lvl="1" eaLnBrk="1" hangingPunct="1"/>
            <a:r>
              <a:rPr lang="en-US" sz="2400" dirty="0"/>
              <a:t>Animator has a fairly specific idea of target motion</a:t>
            </a:r>
          </a:p>
          <a:p>
            <a:pPr lvl="1" eaLnBrk="1" hangingPunct="1"/>
            <a:endParaRPr lang="en-US" sz="2400" dirty="0"/>
          </a:p>
          <a:p>
            <a:pPr eaLnBrk="1" hangingPunct="1"/>
            <a:r>
              <a:rPr lang="en-US" sz="2800" dirty="0"/>
              <a:t>High-level techniques</a:t>
            </a:r>
          </a:p>
          <a:p>
            <a:pPr lvl="1" eaLnBrk="1" hangingPunct="1"/>
            <a:r>
              <a:rPr lang="en-US" sz="2400" dirty="0"/>
              <a:t>Generate a motion given a set of rules or constraints</a:t>
            </a:r>
          </a:p>
          <a:p>
            <a:pPr lvl="1" eaLnBrk="1" hangingPunct="1"/>
            <a:r>
              <a:rPr lang="en-US" sz="2400" dirty="0"/>
              <a:t>Object motion is controlled by a model/algorithm</a:t>
            </a:r>
          </a:p>
          <a:p>
            <a:pPr lvl="1" eaLnBrk="1" hangingPunct="1"/>
            <a:r>
              <a:rPr lang="en-US" sz="2400" dirty="0"/>
              <a:t>Fairly sophisticated computation, such as physically-based motion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Example</a:t>
            </a:r>
          </a:p>
        </p:txBody>
      </p:sp>
      <p:sp>
        <p:nvSpPr>
          <p:cNvPr id="6147" name="Rectangle 3"/>
          <p:cNvSpPr>
            <a:spLocks noGrp="1" noChangeArrowheads="1"/>
          </p:cNvSpPr>
          <p:nvPr>
            <p:ph idx="1"/>
          </p:nvPr>
        </p:nvSpPr>
        <p:spPr>
          <a:xfrm>
            <a:off x="457200" y="1600200"/>
            <a:ext cx="8229600" cy="4724400"/>
          </a:xfrm>
        </p:spPr>
        <p:txBody>
          <a:bodyPr>
            <a:normAutofit/>
          </a:bodyPr>
          <a:lstStyle/>
          <a:p>
            <a:pPr eaLnBrk="1" hangingPunct="1">
              <a:lnSpc>
                <a:spcPct val="90000"/>
              </a:lnSpc>
            </a:pPr>
            <a:endParaRPr lang="en-US" dirty="0"/>
          </a:p>
          <a:p>
            <a:pPr eaLnBrk="1" hangingPunct="1">
              <a:lnSpc>
                <a:spcPct val="90000"/>
              </a:lnSpc>
            </a:pPr>
            <a:r>
              <a:rPr lang="en-US" b="1" dirty="0"/>
              <a:t>Very low-level: </a:t>
            </a:r>
            <a:r>
              <a:rPr lang="en-US" dirty="0"/>
              <a:t>animator </a:t>
            </a:r>
            <a:r>
              <a:rPr lang="en-US" dirty="0" err="1"/>
              <a:t>colours</a:t>
            </a:r>
            <a:r>
              <a:rPr lang="en-US" dirty="0"/>
              <a:t> every pixel individually in every frame</a:t>
            </a:r>
          </a:p>
          <a:p>
            <a:pPr eaLnBrk="1" hangingPunct="1">
              <a:lnSpc>
                <a:spcPct val="90000"/>
              </a:lnSpc>
            </a:pPr>
            <a:endParaRPr lang="en-US" dirty="0"/>
          </a:p>
          <a:p>
            <a:pPr eaLnBrk="1" hangingPunct="1">
              <a:lnSpc>
                <a:spcPct val="90000"/>
              </a:lnSpc>
            </a:pPr>
            <a:r>
              <a:rPr lang="en-US" b="1" dirty="0"/>
              <a:t>Very-high level: </a:t>
            </a:r>
            <a:r>
              <a:rPr lang="en-US" dirty="0"/>
              <a:t>tell the computer “make a movie about a dog”</a:t>
            </a:r>
          </a:p>
          <a:p>
            <a:pPr eaLnBrk="1" hangingPunct="1">
              <a:lnSpc>
                <a:spcPct val="90000"/>
              </a:lnSpc>
            </a:pPr>
            <a:endParaRPr lang="en-US" dirty="0"/>
          </a:p>
          <a:p>
            <a:pPr eaLnBrk="1" hangingPunct="1">
              <a:lnSpc>
                <a:spcPct val="90000"/>
              </a:lnSpc>
            </a:pPr>
            <a:r>
              <a:rPr lang="en-US" dirty="0"/>
              <a:t>Challenge lies in developing tools that allow animators to animate on different levels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6E6A-CACD-4ED2-AD73-5FDB73D4C09A}"/>
              </a:ext>
            </a:extLst>
          </p:cNvPr>
          <p:cNvSpPr>
            <a:spLocks noGrp="1"/>
          </p:cNvSpPr>
          <p:nvPr>
            <p:ph type="title"/>
          </p:nvPr>
        </p:nvSpPr>
        <p:spPr/>
        <p:txBody>
          <a:bodyPr/>
          <a:lstStyle/>
          <a:p>
            <a:endParaRPr lang="en-US"/>
          </a:p>
        </p:txBody>
      </p:sp>
      <p:pic>
        <p:nvPicPr>
          <p:cNvPr id="4" name="Generating Diverse and 3D Human Motions from Text (CVPR 2022)">
            <a:hlinkClick r:id="" action="ppaction://media"/>
            <a:extLst>
              <a:ext uri="{FF2B5EF4-FFF2-40B4-BE49-F238E27FC236}">
                <a16:creationId xmlns:a16="http://schemas.microsoft.com/office/drawing/2014/main" id="{A53EFF3E-071A-4CEC-A9C8-CE87126996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75" y="1774825"/>
            <a:ext cx="8223250" cy="4625975"/>
          </a:xfrm>
        </p:spPr>
      </p:pic>
    </p:spTree>
    <p:extLst>
      <p:ext uri="{BB962C8B-B14F-4D97-AF65-F5344CB8AC3E}">
        <p14:creationId xmlns:p14="http://schemas.microsoft.com/office/powerpoint/2010/main" val="14941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nl-NL"/>
              <a:t>Applications</a:t>
            </a:r>
          </a:p>
        </p:txBody>
      </p:sp>
      <p:sp>
        <p:nvSpPr>
          <p:cNvPr id="13315" name="Rectangle 3"/>
          <p:cNvSpPr>
            <a:spLocks noGrp="1" noChangeArrowheads="1"/>
          </p:cNvSpPr>
          <p:nvPr>
            <p:ph type="body" idx="1"/>
          </p:nvPr>
        </p:nvSpPr>
        <p:spPr/>
        <p:txBody>
          <a:bodyPr/>
          <a:lstStyle/>
          <a:p>
            <a:r>
              <a:rPr lang="en-US" altLang="nl-NL" sz="2800" dirty="0"/>
              <a:t>Special Effects (Movies, TV)</a:t>
            </a:r>
          </a:p>
          <a:p>
            <a:r>
              <a:rPr lang="en-US" altLang="nl-NL" sz="2800" dirty="0"/>
              <a:t>Video Games</a:t>
            </a:r>
          </a:p>
          <a:p>
            <a:r>
              <a:rPr lang="en-US" altLang="nl-NL" sz="2800" dirty="0"/>
              <a:t>Virtual Reality</a:t>
            </a:r>
          </a:p>
          <a:p>
            <a:r>
              <a:rPr lang="en-US" altLang="nl-NL" sz="2800" dirty="0"/>
              <a:t>Simulation, Training, Military</a:t>
            </a:r>
          </a:p>
          <a:p>
            <a:r>
              <a:rPr lang="en-US" altLang="nl-NL" sz="2800" dirty="0"/>
              <a:t>Medical</a:t>
            </a:r>
          </a:p>
          <a:p>
            <a:r>
              <a:rPr lang="en-US" altLang="nl-NL" sz="2800" dirty="0"/>
              <a:t>Robotics, Animatronics</a:t>
            </a:r>
          </a:p>
          <a:p>
            <a:r>
              <a:rPr lang="en-US" altLang="nl-NL" sz="2800" dirty="0"/>
              <a:t>Visualization</a:t>
            </a:r>
          </a:p>
          <a:p>
            <a:r>
              <a:rPr lang="en-US" altLang="nl-NL" sz="2800" dirty="0"/>
              <a:t>Communication</a:t>
            </a:r>
          </a:p>
        </p:txBody>
      </p:sp>
    </p:spTree>
    <p:extLst>
      <p:ext uri="{BB962C8B-B14F-4D97-AF65-F5344CB8AC3E}">
        <p14:creationId xmlns:p14="http://schemas.microsoft.com/office/powerpoint/2010/main" val="2942664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15350" cy="994172"/>
          </a:xfrm>
        </p:spPr>
        <p:txBody>
          <a:bodyPr>
            <a:normAutofit fontScale="90000"/>
          </a:bodyPr>
          <a:lstStyle/>
          <a:p>
            <a:r>
              <a:rPr lang="en-US" dirty="0"/>
              <a:t>Three general approaches to computer animation</a:t>
            </a:r>
            <a:endParaRPr lang="nl-NL" dirty="0"/>
          </a:p>
        </p:txBody>
      </p:sp>
      <p:sp>
        <p:nvSpPr>
          <p:cNvPr id="3" name="Content Placeholder 2"/>
          <p:cNvSpPr>
            <a:spLocks noGrp="1"/>
          </p:cNvSpPr>
          <p:nvPr>
            <p:ph idx="1"/>
          </p:nvPr>
        </p:nvSpPr>
        <p:spPr>
          <a:xfrm>
            <a:off x="304800" y="2133600"/>
            <a:ext cx="8343900" cy="4099041"/>
          </a:xfrm>
        </p:spPr>
        <p:txBody>
          <a:bodyPr>
            <a:normAutofit fontScale="70000" lnSpcReduction="20000"/>
          </a:bodyPr>
          <a:lstStyle/>
          <a:p>
            <a:r>
              <a:rPr lang="en-US" b="1" dirty="0"/>
              <a:t>Artistic animation </a:t>
            </a:r>
          </a:p>
          <a:p>
            <a:pPr lvl="1"/>
            <a:r>
              <a:rPr lang="en-US" dirty="0"/>
              <a:t>Animator crafts the motion </a:t>
            </a:r>
          </a:p>
          <a:p>
            <a:pPr lvl="1"/>
            <a:r>
              <a:rPr lang="en-US" dirty="0" err="1"/>
              <a:t>Keyframing</a:t>
            </a:r>
            <a:r>
              <a:rPr lang="en-US" dirty="0"/>
              <a:t> and interpolation</a:t>
            </a:r>
          </a:p>
          <a:p>
            <a:pPr lvl="1"/>
            <a:endParaRPr lang="en-US" dirty="0"/>
          </a:p>
          <a:p>
            <a:r>
              <a:rPr lang="en-US" b="1" dirty="0"/>
              <a:t>Data-driven animation</a:t>
            </a:r>
          </a:p>
          <a:p>
            <a:pPr lvl="1"/>
            <a:r>
              <a:rPr lang="en-US" dirty="0"/>
              <a:t>Digitizing live motion and applying to 3D objects</a:t>
            </a:r>
          </a:p>
          <a:p>
            <a:pPr lvl="1"/>
            <a:r>
              <a:rPr lang="en-US" dirty="0"/>
              <a:t>Motion capture</a:t>
            </a:r>
          </a:p>
          <a:p>
            <a:pPr lvl="1"/>
            <a:r>
              <a:rPr lang="en-US" dirty="0"/>
              <a:t>AI-driven animation</a:t>
            </a:r>
          </a:p>
          <a:p>
            <a:pPr lvl="1"/>
            <a:endParaRPr lang="en-US" dirty="0"/>
          </a:p>
          <a:p>
            <a:r>
              <a:rPr lang="en-US" b="1" dirty="0"/>
              <a:t>Procedural animation</a:t>
            </a:r>
          </a:p>
          <a:p>
            <a:pPr lvl="1"/>
            <a:r>
              <a:rPr lang="en-US" dirty="0"/>
              <a:t>Computational models of motion</a:t>
            </a:r>
          </a:p>
          <a:p>
            <a:pPr lvl="1"/>
            <a:r>
              <a:rPr lang="en-US" dirty="0"/>
              <a:t>By setting initial conditions for physical and behavioral simulation</a:t>
            </a:r>
          </a:p>
          <a:p>
            <a:pPr lvl="1"/>
            <a:endParaRPr lang="en-US" dirty="0"/>
          </a:p>
        </p:txBody>
      </p:sp>
    </p:spTree>
    <p:extLst>
      <p:ext uri="{BB962C8B-B14F-4D97-AF65-F5344CB8AC3E}">
        <p14:creationId xmlns:p14="http://schemas.microsoft.com/office/powerpoint/2010/main" val="2034717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Animation Tools</a:t>
            </a:r>
          </a:p>
        </p:txBody>
      </p:sp>
      <p:sp>
        <p:nvSpPr>
          <p:cNvPr id="15363" name="Rectangle 3"/>
          <p:cNvSpPr>
            <a:spLocks noGrp="1" noChangeArrowheads="1"/>
          </p:cNvSpPr>
          <p:nvPr>
            <p:ph type="body" idx="1"/>
          </p:nvPr>
        </p:nvSpPr>
        <p:spPr>
          <a:xfrm>
            <a:off x="286871" y="1775191"/>
            <a:ext cx="4419600" cy="4625609"/>
          </a:xfrm>
        </p:spPr>
        <p:txBody>
          <a:bodyPr>
            <a:normAutofit fontScale="92500" lnSpcReduction="10000"/>
          </a:bodyPr>
          <a:lstStyle/>
          <a:p>
            <a:r>
              <a:rPr lang="en-US" dirty="0"/>
              <a:t>Animation tools:</a:t>
            </a:r>
          </a:p>
          <a:p>
            <a:pPr lvl="1"/>
            <a:r>
              <a:rPr lang="en-US" dirty="0"/>
              <a:t>Maya</a:t>
            </a:r>
          </a:p>
          <a:p>
            <a:pPr lvl="1"/>
            <a:r>
              <a:rPr lang="en-US" dirty="0"/>
              <a:t>3D Studio Max</a:t>
            </a:r>
          </a:p>
          <a:p>
            <a:pPr lvl="1"/>
            <a:r>
              <a:rPr lang="en-US" dirty="0" err="1"/>
              <a:t>MotionBuilder</a:t>
            </a:r>
            <a:endParaRPr lang="en-US" dirty="0"/>
          </a:p>
          <a:p>
            <a:pPr lvl="1"/>
            <a:r>
              <a:rPr lang="en-US" dirty="0"/>
              <a:t>Blender</a:t>
            </a:r>
          </a:p>
          <a:p>
            <a:pPr lvl="1"/>
            <a:endParaRPr lang="en-US" dirty="0"/>
          </a:p>
          <a:p>
            <a:r>
              <a:rPr lang="en-US" dirty="0"/>
              <a:t>Game/graphics engines:</a:t>
            </a:r>
          </a:p>
          <a:p>
            <a:pPr lvl="1"/>
            <a:r>
              <a:rPr lang="en-US" dirty="0"/>
              <a:t>OGRE3D</a:t>
            </a:r>
          </a:p>
          <a:p>
            <a:pPr lvl="1"/>
            <a:r>
              <a:rPr lang="en-US" dirty="0"/>
              <a:t>Unity</a:t>
            </a:r>
          </a:p>
          <a:p>
            <a:pPr lvl="1"/>
            <a:r>
              <a:rPr lang="en-US" dirty="0"/>
              <a:t>Unreal</a:t>
            </a:r>
          </a:p>
        </p:txBody>
      </p:sp>
      <p:sp>
        <p:nvSpPr>
          <p:cNvPr id="4" name="Rectangle 3"/>
          <p:cNvSpPr txBox="1">
            <a:spLocks noChangeArrowheads="1"/>
          </p:cNvSpPr>
          <p:nvPr/>
        </p:nvSpPr>
        <p:spPr>
          <a:xfrm>
            <a:off x="4724400" y="1775191"/>
            <a:ext cx="4419600" cy="4625609"/>
          </a:xfrm>
          <a:prstGeom prst="rect">
            <a:avLst/>
          </a:prstGeom>
        </p:spPr>
        <p:txBody>
          <a:bodyPr vert="horz" lIns="54864" tIns="91440" rtlCol="0">
            <a:normAutofit fontScale="925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Open source skeletal animation library:</a:t>
            </a:r>
          </a:p>
          <a:p>
            <a:pPr lvl="1" fontAlgn="auto">
              <a:spcAft>
                <a:spcPts val="0"/>
              </a:spcAft>
            </a:pPr>
            <a:r>
              <a:rPr lang="en-US" dirty="0"/>
              <a:t>Cal3D</a:t>
            </a:r>
          </a:p>
          <a:p>
            <a:pPr lvl="1" fontAlgn="auto">
              <a:spcAft>
                <a:spcPts val="0"/>
              </a:spcAft>
            </a:pPr>
            <a:r>
              <a:rPr lang="en-US" dirty="0" err="1"/>
              <a:t>Smartbody</a:t>
            </a:r>
            <a:endParaRPr lang="en-US" dirty="0"/>
          </a:p>
          <a:p>
            <a:pPr lvl="1" fontAlgn="auto">
              <a:spcAft>
                <a:spcPts val="0"/>
              </a:spcAft>
            </a:pPr>
            <a:endParaRPr lang="en-US" dirty="0"/>
          </a:p>
          <a:p>
            <a:pPr fontAlgn="auto">
              <a:spcAft>
                <a:spcPts val="0"/>
              </a:spcAft>
            </a:pPr>
            <a:r>
              <a:rPr lang="en-US" dirty="0"/>
              <a:t>3D graphics programming:</a:t>
            </a:r>
          </a:p>
          <a:p>
            <a:pPr lvl="1" fontAlgn="auto">
              <a:spcAft>
                <a:spcPts val="0"/>
              </a:spcAft>
            </a:pPr>
            <a:r>
              <a:rPr lang="en-US" dirty="0"/>
              <a:t>OpenGL</a:t>
            </a:r>
          </a:p>
          <a:p>
            <a:pPr lvl="1" fontAlgn="auto">
              <a:spcAft>
                <a:spcPts val="0"/>
              </a:spcAft>
            </a:pPr>
            <a:r>
              <a:rPr lang="en-US" dirty="0"/>
              <a:t>DirectX</a:t>
            </a:r>
          </a:p>
          <a:p>
            <a:pPr lvl="1" fontAlgn="auto">
              <a:spcAft>
                <a:spcPts val="0"/>
              </a:spcAft>
            </a:pPr>
            <a:r>
              <a:rPr lang="en-US" dirty="0" err="1"/>
              <a:t>Vulkan</a:t>
            </a:r>
            <a:endParaRPr lang="en-US" dirty="0"/>
          </a:p>
        </p:txBody>
      </p:sp>
    </p:spTree>
    <p:extLst>
      <p:ext uri="{BB962C8B-B14F-4D97-AF65-F5344CB8AC3E}">
        <p14:creationId xmlns:p14="http://schemas.microsoft.com/office/powerpoint/2010/main" val="3511093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pPr eaLnBrk="1" hangingPunct="1"/>
            <a:r>
              <a:rPr lang="en-US" dirty="0"/>
              <a:t>Different levels of character motion</a:t>
            </a:r>
          </a:p>
          <a:p>
            <a:pPr lvl="1" eaLnBrk="1" hangingPunct="1">
              <a:buFont typeface="Arial" charset="0"/>
              <a:buNone/>
            </a:pPr>
            <a:endParaRPr lang="en-US" dirty="0"/>
          </a:p>
          <a:p>
            <a:pPr lvl="2"/>
            <a:endParaRPr lang="en-US" dirty="0"/>
          </a:p>
          <a:p>
            <a:endParaRPr lang="en-US" dirty="0"/>
          </a:p>
        </p:txBody>
      </p:sp>
      <p:sp>
        <p:nvSpPr>
          <p:cNvPr id="12290" name="Rectangle 2"/>
          <p:cNvSpPr>
            <a:spLocks noGrp="1" noChangeArrowheads="1"/>
          </p:cNvSpPr>
          <p:nvPr>
            <p:ph type="title"/>
          </p:nvPr>
        </p:nvSpPr>
        <p:spPr/>
        <p:txBody>
          <a:bodyPr/>
          <a:lstStyle/>
          <a:p>
            <a:r>
              <a:rPr lang="en-US" dirty="0"/>
              <a:t>Virtual Characters</a:t>
            </a:r>
          </a:p>
        </p:txBody>
      </p:sp>
      <p:pic>
        <p:nvPicPr>
          <p:cNvPr id="12292" name="Picture 5" descr="map"/>
          <p:cNvPicPr>
            <a:picLocks noChangeAspect="1" noChangeArrowheads="1"/>
          </p:cNvPicPr>
          <p:nvPr/>
        </p:nvPicPr>
        <p:blipFill>
          <a:blip r:embed="rId3" cstate="print"/>
          <a:srcRect/>
          <a:stretch>
            <a:fillRect/>
          </a:stretch>
        </p:blipFill>
        <p:spPr bwMode="auto">
          <a:xfrm>
            <a:off x="0" y="2514600"/>
            <a:ext cx="4776788" cy="3886200"/>
          </a:xfrm>
          <a:prstGeom prst="rect">
            <a:avLst/>
          </a:prstGeom>
          <a:noFill/>
          <a:ln w="9525">
            <a:noFill/>
            <a:miter lim="800000"/>
            <a:headEnd/>
            <a:tailEnd/>
          </a:ln>
        </p:spPr>
      </p:pic>
      <p:pic>
        <p:nvPicPr>
          <p:cNvPr id="12293" name="Picture 6" descr="example3"/>
          <p:cNvPicPr>
            <a:picLocks noChangeAspect="1" noChangeArrowheads="1"/>
          </p:cNvPicPr>
          <p:nvPr/>
        </p:nvPicPr>
        <p:blipFill>
          <a:blip r:embed="rId4" cstate="print"/>
          <a:srcRect/>
          <a:stretch>
            <a:fillRect/>
          </a:stretch>
        </p:blipFill>
        <p:spPr bwMode="auto">
          <a:xfrm>
            <a:off x="2209800" y="3074987"/>
            <a:ext cx="4419600" cy="3554413"/>
          </a:xfrm>
          <a:prstGeom prst="rect">
            <a:avLst/>
          </a:prstGeom>
          <a:noFill/>
          <a:ln w="9525">
            <a:noFill/>
            <a:miter lim="800000"/>
            <a:headEnd/>
            <a:tailEnd/>
          </a:ln>
        </p:spPr>
      </p:pic>
      <p:pic>
        <p:nvPicPr>
          <p:cNvPr id="12294" name="Picture 7" descr="muscle"/>
          <p:cNvPicPr>
            <a:picLocks noChangeAspect="1" noChangeArrowheads="1"/>
          </p:cNvPicPr>
          <p:nvPr/>
        </p:nvPicPr>
        <p:blipFill>
          <a:blip r:embed="rId5" cstate="print"/>
          <a:srcRect/>
          <a:stretch>
            <a:fillRect/>
          </a:stretch>
        </p:blipFill>
        <p:spPr bwMode="auto">
          <a:xfrm>
            <a:off x="6084168" y="3154362"/>
            <a:ext cx="3024188" cy="3170238"/>
          </a:xfrm>
          <a:prstGeom prst="rect">
            <a:avLst/>
          </a:prstGeom>
          <a:noFill/>
          <a:ln w="9525">
            <a:noFill/>
            <a:miter lim="800000"/>
            <a:headEnd/>
            <a:tailEnd/>
          </a:ln>
        </p:spPr>
      </p:pic>
    </p:spTree>
    <p:extLst>
      <p:ext uri="{BB962C8B-B14F-4D97-AF65-F5344CB8AC3E}">
        <p14:creationId xmlns:p14="http://schemas.microsoft.com/office/powerpoint/2010/main" val="394953574"/>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7645"/>
            <a:ext cx="7315200" cy="6428510"/>
          </a:xfrm>
        </p:spPr>
      </p:pic>
    </p:spTree>
    <p:extLst>
      <p:ext uri="{BB962C8B-B14F-4D97-AF65-F5344CB8AC3E}">
        <p14:creationId xmlns:p14="http://schemas.microsoft.com/office/powerpoint/2010/main" val="672287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History of Computer Animation</a:t>
            </a:r>
          </a:p>
        </p:txBody>
      </p:sp>
    </p:spTree>
    <p:extLst>
      <p:ext uri="{BB962C8B-B14F-4D97-AF65-F5344CB8AC3E}">
        <p14:creationId xmlns:p14="http://schemas.microsoft.com/office/powerpoint/2010/main" val="433498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en-US" dirty="0"/>
              <a:t>Goals of the course</a:t>
            </a:r>
          </a:p>
        </p:txBody>
      </p:sp>
      <p:sp>
        <p:nvSpPr>
          <p:cNvPr id="507907" name="Rectangle 3"/>
          <p:cNvSpPr>
            <a:spLocks noGrp="1" noChangeArrowheads="1"/>
          </p:cNvSpPr>
          <p:nvPr>
            <p:ph idx="1"/>
          </p:nvPr>
        </p:nvSpPr>
        <p:spPr/>
        <p:txBody>
          <a:bodyPr>
            <a:normAutofit fontScale="92500"/>
          </a:bodyPr>
          <a:lstStyle/>
          <a:p>
            <a:r>
              <a:rPr lang="en-US" sz="2800" dirty="0"/>
              <a:t>Introduction to basic techniques in Computer Animation</a:t>
            </a:r>
          </a:p>
          <a:p>
            <a:pPr lvl="1"/>
            <a:r>
              <a:rPr lang="en-US" sz="2400" dirty="0"/>
              <a:t>Motion synthesis, facial &amp; body animation, …</a:t>
            </a:r>
          </a:p>
          <a:p>
            <a:pPr lvl="1"/>
            <a:endParaRPr lang="en-US" sz="2400" dirty="0"/>
          </a:p>
          <a:p>
            <a:r>
              <a:rPr lang="en-US" sz="2800" dirty="0"/>
              <a:t>Introduction to research topics</a:t>
            </a:r>
          </a:p>
          <a:p>
            <a:pPr lvl="1"/>
            <a:r>
              <a:rPr lang="en-US" sz="2400" dirty="0"/>
              <a:t>Giving presentations</a:t>
            </a:r>
          </a:p>
          <a:p>
            <a:pPr lvl="1"/>
            <a:r>
              <a:rPr lang="en-US" sz="2400" dirty="0"/>
              <a:t>Reading and evaluating research papers</a:t>
            </a:r>
          </a:p>
          <a:p>
            <a:pPr lvl="1"/>
            <a:r>
              <a:rPr lang="en-US" sz="2400" dirty="0"/>
              <a:t>Writing an essay about an animation topic</a:t>
            </a:r>
          </a:p>
          <a:p>
            <a:pPr lvl="1"/>
            <a:endParaRPr lang="en-US" sz="2400" dirty="0"/>
          </a:p>
          <a:p>
            <a:r>
              <a:rPr lang="en-US" sz="2800" dirty="0"/>
              <a:t>Hands-on experience</a:t>
            </a:r>
          </a:p>
          <a:p>
            <a:pPr lvl="1"/>
            <a:r>
              <a:rPr lang="en-US" sz="2400" dirty="0"/>
              <a:t>Short animation movie production or programming exercise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Perception</a:t>
            </a:r>
          </a:p>
        </p:txBody>
      </p:sp>
      <p:sp>
        <p:nvSpPr>
          <p:cNvPr id="7171" name="Rectangle 3"/>
          <p:cNvSpPr>
            <a:spLocks noGrp="1" noChangeArrowheads="1"/>
          </p:cNvSpPr>
          <p:nvPr>
            <p:ph idx="1"/>
          </p:nvPr>
        </p:nvSpPr>
        <p:spPr/>
        <p:txBody>
          <a:bodyPr/>
          <a:lstStyle/>
          <a:p>
            <a:pPr eaLnBrk="1" hangingPunct="1"/>
            <a:r>
              <a:rPr lang="en-US" sz="2800" dirty="0"/>
              <a:t>Eye/brain assembles images and interprets them as continuous movement</a:t>
            </a:r>
          </a:p>
          <a:p>
            <a:pPr eaLnBrk="1" hangingPunct="1"/>
            <a:endParaRPr lang="en-US" sz="2800" dirty="0"/>
          </a:p>
          <a:p>
            <a:pPr eaLnBrk="1" hangingPunct="1"/>
            <a:r>
              <a:rPr lang="en-US" sz="2800" b="1" dirty="0"/>
              <a:t>Persistence of vision</a:t>
            </a:r>
            <a:r>
              <a:rPr lang="en-US" sz="2800" dirty="0"/>
              <a:t>: sequence of still images shown at a fast enough rate to induce sensation of continuous imagery</a:t>
            </a:r>
          </a:p>
          <a:p>
            <a:pPr eaLnBrk="1" hangingPunct="1"/>
            <a:endParaRPr lang="en-US" sz="2800" dirty="0"/>
          </a:p>
          <a:p>
            <a:pPr eaLnBrk="1" hangingPunct="1"/>
            <a:r>
              <a:rPr lang="en-US" sz="2800" dirty="0"/>
              <a:t>Eye retains visual imprint once stimulus is removed</a:t>
            </a:r>
          </a:p>
          <a:p>
            <a:pPr lvl="1" eaLnBrk="1" hangingPunct="1"/>
            <a:r>
              <a:rPr lang="en-US" sz="2400" dirty="0"/>
              <a:t>“positive afterimages”</a:t>
            </a:r>
          </a:p>
          <a:p>
            <a:endParaRPr lang="en-US" dirty="0"/>
          </a:p>
          <a:p>
            <a:pPr lvl="1" eaLnBrk="1" hangingPunct="1"/>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p:txBody>
          <a:bodyPr>
            <a:normAutofit lnSpcReduction="10000"/>
          </a:bodyPr>
          <a:lstStyle/>
          <a:p>
            <a:r>
              <a:rPr lang="en-US" sz="2800" b="1" dirty="0"/>
              <a:t>Flicker: </a:t>
            </a:r>
            <a:r>
              <a:rPr lang="en-US" sz="2800" dirty="0"/>
              <a:t>the image flickers when persistence of vision does not occur</a:t>
            </a:r>
          </a:p>
          <a:p>
            <a:pPr lvl="1"/>
            <a:r>
              <a:rPr lang="en-US" sz="2400" dirty="0"/>
              <a:t>When the perception of continuous imagery fails to be created, the display is said to flicker.</a:t>
            </a:r>
          </a:p>
          <a:p>
            <a:pPr lvl="1"/>
            <a:endParaRPr lang="en-US" sz="2400" dirty="0"/>
          </a:p>
          <a:p>
            <a:r>
              <a:rPr lang="en-US" sz="2800" b="1" dirty="0"/>
              <a:t>Critical flicker frequency </a:t>
            </a:r>
            <a:r>
              <a:rPr lang="en-US" sz="2800" dirty="0"/>
              <a:t>is the rate at which the images must be shown in order to maintain persistence of vision. </a:t>
            </a:r>
          </a:p>
          <a:p>
            <a:pPr lvl="1"/>
            <a:r>
              <a:rPr lang="en-US" sz="2400" dirty="0"/>
              <a:t>Different things that affect it are: room lighting, viewing distance, etc.  The critical flicker frequency determines the </a:t>
            </a:r>
            <a:r>
              <a:rPr lang="en-US" sz="2400" b="1" dirty="0"/>
              <a:t>lower bound </a:t>
            </a:r>
            <a:r>
              <a:rPr lang="en-US" sz="2400" dirty="0"/>
              <a:t>on the </a:t>
            </a:r>
            <a:r>
              <a:rPr lang="en-US" sz="2400" b="1" dirty="0"/>
              <a:t>playback rate</a:t>
            </a:r>
            <a:r>
              <a:rPr lang="en-US" sz="2400" dirty="0"/>
              <a:t>.</a:t>
            </a:r>
          </a:p>
          <a:p>
            <a:endParaRPr lang="nl-NL" dirty="0"/>
          </a:p>
        </p:txBody>
      </p:sp>
    </p:spTree>
    <p:extLst>
      <p:ext uri="{BB962C8B-B14F-4D97-AF65-F5344CB8AC3E}">
        <p14:creationId xmlns:p14="http://schemas.microsoft.com/office/powerpoint/2010/main" val="2246772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a:xfrm>
            <a:off x="275250" y="1775190"/>
            <a:ext cx="5744550" cy="4625609"/>
          </a:xfrm>
        </p:spPr>
        <p:txBody>
          <a:bodyPr>
            <a:normAutofit fontScale="92500" lnSpcReduction="20000"/>
          </a:bodyPr>
          <a:lstStyle/>
          <a:p>
            <a:r>
              <a:rPr lang="en-US" sz="2800" dirty="0"/>
              <a:t>Lower bound:</a:t>
            </a:r>
          </a:p>
          <a:p>
            <a:pPr lvl="1"/>
            <a:r>
              <a:rPr lang="en-US" sz="2400" b="1" dirty="0"/>
              <a:t>Critical flicker frequency</a:t>
            </a:r>
            <a:r>
              <a:rPr lang="en-US" sz="2400" dirty="0"/>
              <a:t>: lower limits for establishing the perception of continuous imagery</a:t>
            </a:r>
          </a:p>
          <a:p>
            <a:pPr lvl="1"/>
            <a:r>
              <a:rPr lang="en-US" sz="2400" b="1" dirty="0"/>
              <a:t>Playback/refresh rate</a:t>
            </a:r>
            <a:r>
              <a:rPr lang="en-US" sz="2400" dirty="0"/>
              <a:t>: number of images displayed per second</a:t>
            </a:r>
          </a:p>
          <a:p>
            <a:pPr lvl="1"/>
            <a:endParaRPr lang="en-US" sz="2400" dirty="0"/>
          </a:p>
          <a:p>
            <a:r>
              <a:rPr lang="en-US" sz="2800" dirty="0"/>
              <a:t>Upper bound:</a:t>
            </a:r>
          </a:p>
          <a:p>
            <a:pPr lvl="1"/>
            <a:r>
              <a:rPr lang="en-US" sz="2400" dirty="0"/>
              <a:t>Upper limits the eye can perceive motion, if an object moves too quickly</a:t>
            </a:r>
          </a:p>
          <a:p>
            <a:pPr lvl="1"/>
            <a:r>
              <a:rPr lang="en-US" sz="2400" b="1" dirty="0"/>
              <a:t>Motion blur</a:t>
            </a:r>
            <a:r>
              <a:rPr lang="en-US" sz="2400" dirty="0"/>
              <a:t>: the receptors in the eye will not be able to respond fast enough for the brain to distinguish sharply defined, individual detail and motion blur occurs.</a:t>
            </a:r>
          </a:p>
          <a:p>
            <a:pPr lvl="1"/>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733800"/>
            <a:ext cx="2690058" cy="2411595"/>
          </a:xfrm>
          <a:prstGeom prst="rect">
            <a:avLst/>
          </a:prstGeom>
        </p:spPr>
      </p:pic>
    </p:spTree>
    <p:extLst>
      <p:ext uri="{BB962C8B-B14F-4D97-AF65-F5344CB8AC3E}">
        <p14:creationId xmlns:p14="http://schemas.microsoft.com/office/powerpoint/2010/main" val="223545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Perception</a:t>
            </a:r>
          </a:p>
        </p:txBody>
      </p:sp>
      <p:sp>
        <p:nvSpPr>
          <p:cNvPr id="8195" name="Rectangle 3"/>
          <p:cNvSpPr>
            <a:spLocks noGrp="1" noChangeArrowheads="1"/>
          </p:cNvSpPr>
          <p:nvPr>
            <p:ph idx="1"/>
          </p:nvPr>
        </p:nvSpPr>
        <p:spPr/>
        <p:txBody>
          <a:bodyPr>
            <a:normAutofit/>
          </a:bodyPr>
          <a:lstStyle/>
          <a:p>
            <a:pPr eaLnBrk="1" hangingPunct="1"/>
            <a:r>
              <a:rPr lang="en-US" sz="2800" dirty="0"/>
              <a:t>Two important rates:</a:t>
            </a:r>
          </a:p>
          <a:p>
            <a:pPr lvl="1"/>
            <a:r>
              <a:rPr lang="en-US" sz="2400" b="1" dirty="0"/>
              <a:t>Playback/refresh rate</a:t>
            </a:r>
            <a:r>
              <a:rPr lang="en-US" sz="2400" dirty="0"/>
              <a:t>: number of images displayed per second</a:t>
            </a:r>
          </a:p>
          <a:p>
            <a:pPr lvl="2"/>
            <a:r>
              <a:rPr lang="en-US" sz="2000" dirty="0"/>
              <a:t>Related to flicker </a:t>
            </a:r>
          </a:p>
          <a:p>
            <a:pPr lvl="1"/>
            <a:r>
              <a:rPr lang="en-US" sz="2400" b="1" dirty="0"/>
              <a:t>Sampling/update rate</a:t>
            </a:r>
            <a:r>
              <a:rPr lang="en-US" sz="2400" dirty="0"/>
              <a:t>: number of distinct images that occur per second</a:t>
            </a:r>
          </a:p>
          <a:p>
            <a:pPr lvl="2"/>
            <a:r>
              <a:rPr lang="en-US" sz="2000" dirty="0"/>
              <a:t>How jerky the motion will appear</a:t>
            </a:r>
          </a:p>
          <a:p>
            <a:pPr lvl="1"/>
            <a:r>
              <a:rPr lang="en-US" sz="2400" dirty="0"/>
              <a:t>e.g. Saturday morning cartoons have a sampling rate of 6</a:t>
            </a:r>
            <a:r>
              <a:rPr lang="en-US" sz="2400" b="1" dirty="0"/>
              <a:t> frames per second (fps) </a:t>
            </a:r>
            <a:r>
              <a:rPr lang="en-US" sz="2400" dirty="0"/>
              <a:t>but each image is repeated five times, so the playback rate is 30 fps.</a:t>
            </a:r>
          </a:p>
          <a:p>
            <a:pPr lvl="1"/>
            <a:endParaRPr lang="en-US" sz="2400" dirty="0"/>
          </a:p>
          <a:p>
            <a:pPr lvl="1"/>
            <a:endParaRPr lang="en-US" sz="2400" dirty="0"/>
          </a:p>
          <a:p>
            <a:pPr lvl="1" eaLnBrk="1" hangingPunct="1"/>
            <a:endParaRPr lang="en-US" sz="2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Frame Rates</a:t>
            </a:r>
          </a:p>
        </p:txBody>
      </p:sp>
      <p:sp>
        <p:nvSpPr>
          <p:cNvPr id="36867" name="Rectangle 3"/>
          <p:cNvSpPr>
            <a:spLocks noGrp="1" noChangeArrowheads="1"/>
          </p:cNvSpPr>
          <p:nvPr>
            <p:ph type="body" idx="1"/>
          </p:nvPr>
        </p:nvSpPr>
        <p:spPr>
          <a:xfrm>
            <a:off x="-76200" y="1828800"/>
            <a:ext cx="8229600" cy="4625609"/>
          </a:xfrm>
        </p:spPr>
        <p:txBody>
          <a:bodyPr>
            <a:normAutofit/>
          </a:bodyPr>
          <a:lstStyle/>
          <a:p>
            <a:r>
              <a:rPr lang="en-US" sz="3000" dirty="0"/>
              <a:t>Film		24 fps</a:t>
            </a:r>
          </a:p>
          <a:p>
            <a:r>
              <a:rPr lang="en-US" sz="3000" dirty="0"/>
              <a:t>Imax		48 fps</a:t>
            </a:r>
          </a:p>
          <a:p>
            <a:r>
              <a:rPr lang="en-US" sz="3000" dirty="0"/>
              <a:t>NTSC TV 	30 fps (interlaced)</a:t>
            </a:r>
          </a:p>
          <a:p>
            <a:r>
              <a:rPr lang="en-US" sz="3000" dirty="0"/>
              <a:t>PAL TV		25 fps (interlaced)</a:t>
            </a:r>
          </a:p>
          <a:p>
            <a:r>
              <a:rPr lang="en-US" sz="3000" dirty="0"/>
              <a:t>HDTV		50-60 fps</a:t>
            </a:r>
          </a:p>
          <a:p>
            <a:r>
              <a:rPr lang="en-US" sz="3000" dirty="0"/>
              <a:t>Computer	&gt;60 fps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057400"/>
            <a:ext cx="3322638" cy="3505200"/>
          </a:xfrm>
          <a:prstGeom prst="rect">
            <a:avLst/>
          </a:prstGeom>
        </p:spPr>
      </p:pic>
      <p:sp>
        <p:nvSpPr>
          <p:cNvPr id="3" name="TextBox 2"/>
          <p:cNvSpPr txBox="1"/>
          <p:nvPr/>
        </p:nvSpPr>
        <p:spPr>
          <a:xfrm>
            <a:off x="342900" y="6131243"/>
            <a:ext cx="8458200" cy="646331"/>
          </a:xfrm>
          <a:prstGeom prst="rect">
            <a:avLst/>
          </a:prstGeom>
          <a:noFill/>
        </p:spPr>
        <p:txBody>
          <a:bodyPr wrap="square" rtlCol="0">
            <a:spAutoFit/>
          </a:bodyPr>
          <a:lstStyle/>
          <a:p>
            <a:r>
              <a:rPr lang="en-US" dirty="0"/>
              <a:t>History of frame rate: </a:t>
            </a:r>
            <a:r>
              <a:rPr lang="en-US" dirty="0">
                <a:hlinkClick r:id="rId4"/>
              </a:rPr>
              <a:t>https://www.youtube.com/watch?v=mjYjFEp9Yx0</a:t>
            </a:r>
            <a:endParaRPr lang="en-US" dirty="0"/>
          </a:p>
          <a:p>
            <a:endParaRPr lang="nl-NL" dirty="0"/>
          </a:p>
        </p:txBody>
      </p:sp>
    </p:spTree>
    <p:extLst>
      <p:ext uri="{BB962C8B-B14F-4D97-AF65-F5344CB8AC3E}">
        <p14:creationId xmlns:p14="http://schemas.microsoft.com/office/powerpoint/2010/main" val="1530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The early days</a:t>
            </a:r>
          </a:p>
        </p:txBody>
      </p:sp>
      <p:sp>
        <p:nvSpPr>
          <p:cNvPr id="9219" name="Rectangle 3"/>
          <p:cNvSpPr>
            <a:spLocks noGrp="1" noChangeArrowheads="1"/>
          </p:cNvSpPr>
          <p:nvPr>
            <p:ph idx="1"/>
          </p:nvPr>
        </p:nvSpPr>
        <p:spPr>
          <a:xfrm>
            <a:off x="304800" y="1722437"/>
            <a:ext cx="5638800" cy="4525963"/>
          </a:xfrm>
        </p:spPr>
        <p:txBody>
          <a:bodyPr/>
          <a:lstStyle/>
          <a:p>
            <a:pPr eaLnBrk="1" hangingPunct="1"/>
            <a:r>
              <a:rPr lang="en-US" dirty="0"/>
              <a:t>Persistence of vision: discovered in the 1800s.</a:t>
            </a:r>
          </a:p>
          <a:p>
            <a:pPr lvl="1" eaLnBrk="1" hangingPunct="1"/>
            <a:r>
              <a:rPr lang="en-US" dirty="0"/>
              <a:t>Zoetrope</a:t>
            </a:r>
          </a:p>
          <a:p>
            <a:pPr lvl="1" eaLnBrk="1" hangingPunct="1"/>
            <a:r>
              <a:rPr lang="en-US" dirty="0"/>
              <a:t>Flipbook</a:t>
            </a:r>
          </a:p>
          <a:p>
            <a:pPr lvl="1" eaLnBrk="1" hangingPunct="1"/>
            <a:r>
              <a:rPr lang="en-US" dirty="0" err="1"/>
              <a:t>Thaumatrope</a:t>
            </a:r>
            <a:endParaRPr lang="en-US" dirty="0"/>
          </a:p>
        </p:txBody>
      </p:sp>
      <p:pic>
        <p:nvPicPr>
          <p:cNvPr id="9220" name="Picture 4" descr="FlipshowbookTim_Ulrich_2x"/>
          <p:cNvPicPr>
            <a:picLocks noChangeAspect="1" noChangeArrowheads="1"/>
          </p:cNvPicPr>
          <p:nvPr/>
        </p:nvPicPr>
        <p:blipFill>
          <a:blip r:embed="rId3" cstate="print"/>
          <a:srcRect/>
          <a:stretch>
            <a:fillRect/>
          </a:stretch>
        </p:blipFill>
        <p:spPr bwMode="auto">
          <a:xfrm>
            <a:off x="6248400" y="4781550"/>
            <a:ext cx="2743200" cy="2000250"/>
          </a:xfrm>
          <a:prstGeom prst="rect">
            <a:avLst/>
          </a:prstGeom>
          <a:noFill/>
          <a:ln w="9525">
            <a:noFill/>
            <a:miter lim="800000"/>
            <a:headEnd/>
            <a:tailEnd/>
          </a:ln>
        </p:spPr>
      </p:pic>
      <p:pic>
        <p:nvPicPr>
          <p:cNvPr id="9221" name="Picture 5" descr="ZoetropeTopView0315"/>
          <p:cNvPicPr>
            <a:picLocks noChangeAspect="1" noChangeArrowheads="1"/>
          </p:cNvPicPr>
          <p:nvPr/>
        </p:nvPicPr>
        <p:blipFill>
          <a:blip r:embed="rId4" cstate="print"/>
          <a:srcRect/>
          <a:stretch>
            <a:fillRect/>
          </a:stretch>
        </p:blipFill>
        <p:spPr bwMode="auto">
          <a:xfrm>
            <a:off x="6224588" y="1828800"/>
            <a:ext cx="2767012" cy="2819400"/>
          </a:xfrm>
          <a:prstGeom prst="rect">
            <a:avLst/>
          </a:prstGeom>
          <a:noFill/>
          <a:ln w="9525">
            <a:noFill/>
            <a:miter lim="800000"/>
            <a:headEnd/>
            <a:tailEnd/>
          </a:ln>
        </p:spPr>
      </p:pic>
      <p:pic>
        <p:nvPicPr>
          <p:cNvPr id="9222" name="Picture 7"/>
          <p:cNvPicPr>
            <a:picLocks noChangeAspect="1" noChangeArrowheads="1"/>
          </p:cNvPicPr>
          <p:nvPr/>
        </p:nvPicPr>
        <p:blipFill>
          <a:blip r:embed="rId5" cstate="print"/>
          <a:srcRect/>
          <a:stretch>
            <a:fillRect/>
          </a:stretch>
        </p:blipFill>
        <p:spPr bwMode="auto">
          <a:xfrm>
            <a:off x="3124200" y="3810000"/>
            <a:ext cx="3048000" cy="280828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a:t>Muybridge</a:t>
            </a:r>
            <a:r>
              <a:rPr lang="nl-NL" dirty="0"/>
              <a:t> 1899</a:t>
            </a:r>
          </a:p>
        </p:txBody>
      </p:sp>
      <p:pic>
        <p:nvPicPr>
          <p:cNvPr id="106498" name="Picture 2" descr="File:The Horse in Motion.jpg"/>
          <p:cNvPicPr>
            <a:picLocks noChangeAspect="1" noChangeArrowheads="1"/>
          </p:cNvPicPr>
          <p:nvPr/>
        </p:nvPicPr>
        <p:blipFill>
          <a:blip r:embed="rId3" cstate="print"/>
          <a:srcRect/>
          <a:stretch>
            <a:fillRect/>
          </a:stretch>
        </p:blipFill>
        <p:spPr bwMode="auto">
          <a:xfrm>
            <a:off x="457200" y="1650491"/>
            <a:ext cx="8153400" cy="5055109"/>
          </a:xfrm>
          <a:prstGeom prst="rect">
            <a:avLst/>
          </a:prstGeom>
          <a:noFill/>
        </p:spPr>
      </p:pic>
    </p:spTree>
    <p:extLst>
      <p:ext uri="{BB962C8B-B14F-4D97-AF65-F5344CB8AC3E}">
        <p14:creationId xmlns:p14="http://schemas.microsoft.com/office/powerpoint/2010/main" val="235132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Museum, Amsterdam</a:t>
            </a:r>
            <a:endParaRPr lang="nl-NL"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42" y="1774825"/>
            <a:ext cx="6788115" cy="4625975"/>
          </a:xfrm>
        </p:spPr>
      </p:pic>
    </p:spTree>
    <p:extLst>
      <p:ext uri="{BB962C8B-B14F-4D97-AF65-F5344CB8AC3E}">
        <p14:creationId xmlns:p14="http://schemas.microsoft.com/office/powerpoint/2010/main" val="3878745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nl-NL" dirty="0"/>
              <a:t>Computer Animation Production</a:t>
            </a:r>
          </a:p>
        </p:txBody>
      </p:sp>
      <p:sp>
        <p:nvSpPr>
          <p:cNvPr id="45059" name="Rectangle 3"/>
          <p:cNvSpPr>
            <a:spLocks noGrp="1" noChangeArrowheads="1"/>
          </p:cNvSpPr>
          <p:nvPr>
            <p:ph type="body" idx="1"/>
          </p:nvPr>
        </p:nvSpPr>
        <p:spPr/>
        <p:txBody>
          <a:bodyPr/>
          <a:lstStyle/>
          <a:p>
            <a:pPr>
              <a:lnSpc>
                <a:spcPct val="90000"/>
              </a:lnSpc>
            </a:pPr>
            <a:r>
              <a:rPr lang="en-US" altLang="nl-NL" sz="2400" dirty="0"/>
              <a:t>Conceptual Design</a:t>
            </a:r>
          </a:p>
          <a:p>
            <a:pPr>
              <a:lnSpc>
                <a:spcPct val="90000"/>
              </a:lnSpc>
            </a:pPr>
            <a:r>
              <a:rPr lang="en-US" altLang="nl-NL" sz="2400" dirty="0"/>
              <a:t>Production Design</a:t>
            </a:r>
          </a:p>
          <a:p>
            <a:pPr>
              <a:lnSpc>
                <a:spcPct val="90000"/>
              </a:lnSpc>
            </a:pPr>
            <a:r>
              <a:rPr lang="en-US" altLang="nl-NL" sz="2400" dirty="0"/>
              <a:t>Modeling</a:t>
            </a:r>
          </a:p>
          <a:p>
            <a:pPr>
              <a:lnSpc>
                <a:spcPct val="90000"/>
              </a:lnSpc>
            </a:pPr>
            <a:r>
              <a:rPr lang="en-US" altLang="nl-NL" sz="2400" dirty="0"/>
              <a:t>Materials &amp; </a:t>
            </a:r>
            <a:r>
              <a:rPr lang="en-US" altLang="nl-NL" sz="2400" dirty="0" err="1"/>
              <a:t>Shaders</a:t>
            </a:r>
            <a:endParaRPr lang="en-US" altLang="nl-NL" sz="2400" dirty="0"/>
          </a:p>
          <a:p>
            <a:pPr>
              <a:lnSpc>
                <a:spcPct val="90000"/>
              </a:lnSpc>
            </a:pPr>
            <a:r>
              <a:rPr lang="en-US" altLang="nl-NL" sz="2400" dirty="0"/>
              <a:t>Rigging</a:t>
            </a:r>
          </a:p>
          <a:p>
            <a:pPr>
              <a:lnSpc>
                <a:spcPct val="90000"/>
              </a:lnSpc>
            </a:pPr>
            <a:r>
              <a:rPr lang="en-US" altLang="nl-NL" sz="2400" dirty="0"/>
              <a:t>Blocking</a:t>
            </a:r>
          </a:p>
          <a:p>
            <a:pPr>
              <a:lnSpc>
                <a:spcPct val="90000"/>
              </a:lnSpc>
            </a:pPr>
            <a:r>
              <a:rPr lang="en-US" altLang="nl-NL" sz="2400" dirty="0"/>
              <a:t>Animation</a:t>
            </a:r>
          </a:p>
          <a:p>
            <a:pPr>
              <a:lnSpc>
                <a:spcPct val="90000"/>
              </a:lnSpc>
            </a:pPr>
            <a:r>
              <a:rPr lang="en-US" altLang="nl-NL" sz="2400" dirty="0"/>
              <a:t>Lighting</a:t>
            </a:r>
          </a:p>
          <a:p>
            <a:pPr>
              <a:lnSpc>
                <a:spcPct val="90000"/>
              </a:lnSpc>
            </a:pPr>
            <a:r>
              <a:rPr lang="en-US" altLang="nl-NL" sz="2400" dirty="0"/>
              <a:t>Effects</a:t>
            </a:r>
          </a:p>
          <a:p>
            <a:pPr>
              <a:lnSpc>
                <a:spcPct val="90000"/>
              </a:lnSpc>
            </a:pPr>
            <a:r>
              <a:rPr lang="en-US" altLang="nl-NL" sz="2400" dirty="0"/>
              <a:t>Rendering</a:t>
            </a:r>
          </a:p>
          <a:p>
            <a:pPr>
              <a:lnSpc>
                <a:spcPct val="90000"/>
              </a:lnSpc>
            </a:pPr>
            <a:r>
              <a:rPr lang="en-US" altLang="nl-NL" sz="2400" dirty="0"/>
              <a:t>Post-Production</a:t>
            </a:r>
          </a:p>
        </p:txBody>
      </p:sp>
    </p:spTree>
    <p:extLst>
      <p:ext uri="{BB962C8B-B14F-4D97-AF65-F5344CB8AC3E}">
        <p14:creationId xmlns:p14="http://schemas.microsoft.com/office/powerpoint/2010/main" val="29342847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28800"/>
            <a:ext cx="3878556" cy="4124198"/>
          </a:xfrm>
          <a:prstGeom prst="rect">
            <a:avLst/>
          </a:prstGeom>
        </p:spPr>
      </p:pic>
      <p:sp>
        <p:nvSpPr>
          <p:cNvPr id="5" name="TextBox 4"/>
          <p:cNvSpPr txBox="1"/>
          <p:nvPr/>
        </p:nvSpPr>
        <p:spPr>
          <a:xfrm>
            <a:off x="76200" y="6373622"/>
            <a:ext cx="9067800" cy="584775"/>
          </a:xfrm>
          <a:prstGeom prst="rect">
            <a:avLst/>
          </a:prstGeom>
          <a:noFill/>
        </p:spPr>
        <p:txBody>
          <a:bodyPr wrap="square" rtlCol="0">
            <a:spAutoFit/>
          </a:bodyPr>
          <a:lstStyle/>
          <a:p>
            <a:r>
              <a:rPr lang="en-US" sz="1000" dirty="0"/>
              <a:t>John Lasseter, "Principles of Traditional Animation Applied to 3D Computer Animation", Computer Graphics, pp. 35-44, 21:4, July 1987 (SIGGRAPH 87).</a:t>
            </a:r>
          </a:p>
          <a:p>
            <a:r>
              <a:rPr lang="nl-NL" sz="1000" dirty="0">
                <a:hlinkClick r:id="rId4"/>
              </a:rPr>
              <a:t>http://www.hao-li.com/cs420-fs2017/slides/Lecture11.1.pdf</a:t>
            </a:r>
            <a:endParaRPr lang="nl-NL" sz="1000" dirty="0"/>
          </a:p>
          <a:p>
            <a:endParaRPr lang="nl-NL" sz="1200" dirty="0"/>
          </a:p>
        </p:txBody>
      </p:sp>
    </p:spTree>
    <p:extLst>
      <p:ext uri="{BB962C8B-B14F-4D97-AF65-F5344CB8AC3E}">
        <p14:creationId xmlns:p14="http://schemas.microsoft.com/office/powerpoint/2010/main" val="1207508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Grading</a:t>
            </a:r>
          </a:p>
        </p:txBody>
      </p:sp>
      <p:sp>
        <p:nvSpPr>
          <p:cNvPr id="513027" name="Rectangle 3"/>
          <p:cNvSpPr>
            <a:spLocks noGrp="1" noChangeArrowheads="1"/>
          </p:cNvSpPr>
          <p:nvPr>
            <p:ph idx="1"/>
          </p:nvPr>
        </p:nvSpPr>
        <p:spPr/>
        <p:txBody>
          <a:bodyPr>
            <a:normAutofit/>
          </a:bodyPr>
          <a:lstStyle/>
          <a:p>
            <a:r>
              <a:rPr lang="en-US" dirty="0"/>
              <a:t>Grading:</a:t>
            </a:r>
          </a:p>
          <a:p>
            <a:pPr lvl="1"/>
            <a:r>
              <a:rPr lang="en-US" dirty="0"/>
              <a:t>Research papers (R)</a:t>
            </a:r>
          </a:p>
          <a:p>
            <a:pPr lvl="1"/>
            <a:r>
              <a:rPr lang="en-US" dirty="0"/>
              <a:t>Project (P)</a:t>
            </a:r>
            <a:endParaRPr lang="en-US" dirty="0">
              <a:sym typeface="Wingdings" pitchFamily="2" charset="2"/>
            </a:endParaRPr>
          </a:p>
          <a:p>
            <a:pPr lvl="1"/>
            <a:r>
              <a:rPr lang="en-US" dirty="0"/>
              <a:t>Essay (E)</a:t>
            </a:r>
          </a:p>
          <a:p>
            <a:pPr lvl="1"/>
            <a:endParaRPr lang="en-US" dirty="0"/>
          </a:p>
          <a:p>
            <a:pPr lvl="1"/>
            <a:r>
              <a:rPr lang="en-US" dirty="0"/>
              <a:t>Final grade = 0.3*R + 0.3*P + 0.4*E</a:t>
            </a:r>
          </a:p>
          <a:p>
            <a:pPr lvl="2"/>
            <a:r>
              <a:rPr lang="en-US" dirty="0"/>
              <a:t>Condition: E &gt;= 5</a:t>
            </a:r>
          </a:p>
          <a:p>
            <a:pPr lvl="2"/>
            <a:endParaRPr lang="en-US" dirty="0"/>
          </a:p>
          <a:p>
            <a:pPr marL="210312" indent="0">
              <a:buNone/>
            </a:pPr>
            <a:r>
              <a:rPr lang="en-US" sz="1500" dirty="0"/>
              <a:t>*Pay attention that R is based on your presentations but also involves paper summaries. You will </a:t>
            </a:r>
            <a:r>
              <a:rPr lang="en-US" sz="1500"/>
              <a:t>not get </a:t>
            </a:r>
            <a:r>
              <a:rPr lang="en-US" sz="1500" dirty="0"/>
              <a:t>a separate grade for the summaries but it is part of the overall grade 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sp>
        <p:nvSpPr>
          <p:cNvPr id="3" name="Content Placeholder 2"/>
          <p:cNvSpPr>
            <a:spLocks noGrp="1"/>
          </p:cNvSpPr>
          <p:nvPr>
            <p:ph idx="1"/>
          </p:nvPr>
        </p:nvSpPr>
        <p:spPr>
          <a:xfrm>
            <a:off x="152400" y="1828800"/>
            <a:ext cx="4267200" cy="4625609"/>
          </a:xfrm>
        </p:spPr>
        <p:txBody>
          <a:bodyPr>
            <a:normAutofit fontScale="62500" lnSpcReduction="20000"/>
          </a:bodyPr>
          <a:lstStyle/>
          <a:p>
            <a:r>
              <a:rPr lang="en-US" sz="2400" u="sng" dirty="0"/>
              <a:t>Squash and Stretch</a:t>
            </a:r>
            <a:r>
              <a:rPr lang="en-US" sz="2400" dirty="0"/>
              <a:t> - defining the rigidity and mass of an object by distorting its shape during an action</a:t>
            </a:r>
          </a:p>
          <a:p>
            <a:r>
              <a:rPr lang="en-US" sz="2400" u="sng" dirty="0"/>
              <a:t>Timing and Motion</a:t>
            </a:r>
            <a:r>
              <a:rPr lang="en-US" sz="2400" dirty="0"/>
              <a:t> - spacing actions to define the weight and size of objects and the personality of characters</a:t>
            </a:r>
          </a:p>
          <a:p>
            <a:r>
              <a:rPr lang="en-US" sz="2400" u="sng" dirty="0"/>
              <a:t>Anticipation</a:t>
            </a:r>
            <a:r>
              <a:rPr lang="en-US" sz="2400" dirty="0"/>
              <a:t> - the preparation for an action</a:t>
            </a:r>
          </a:p>
          <a:p>
            <a:r>
              <a:rPr lang="en-US" sz="2400" u="sng" dirty="0"/>
              <a:t>Follow Through and Overlapping Action</a:t>
            </a:r>
            <a:r>
              <a:rPr lang="en-US" sz="2400" dirty="0"/>
              <a:t> - the termination of an action and establishing its relationship to the next action</a:t>
            </a:r>
          </a:p>
          <a:p>
            <a:r>
              <a:rPr lang="en-US" sz="2400" u="sng" dirty="0"/>
              <a:t>Slow In and Out</a:t>
            </a:r>
            <a:r>
              <a:rPr lang="en-US" sz="2400" dirty="0"/>
              <a:t> - the spacing of the in-between frames to achieve subtlety of timing and movement</a:t>
            </a:r>
          </a:p>
          <a:p>
            <a:r>
              <a:rPr lang="en-US" sz="2400" u="sng" dirty="0"/>
              <a:t>Arcs</a:t>
            </a:r>
            <a:r>
              <a:rPr lang="en-US" sz="2400" dirty="0"/>
              <a:t> - the visual path of action for natural movement</a:t>
            </a:r>
          </a:p>
          <a:p>
            <a:r>
              <a:rPr lang="en-US" sz="2400" u="sng" dirty="0"/>
              <a:t>Exaggeration</a:t>
            </a:r>
            <a:r>
              <a:rPr lang="en-US" sz="2400" dirty="0"/>
              <a:t> - Accentuating the essence of an idea via the design and the action</a:t>
            </a:r>
          </a:p>
          <a:p>
            <a:r>
              <a:rPr lang="en-US" sz="2400" u="sng" dirty="0"/>
              <a:t>Secondary Action</a:t>
            </a:r>
            <a:r>
              <a:rPr lang="en-US" sz="2400" dirty="0"/>
              <a:t> - the action of an object resulting from another action</a:t>
            </a:r>
          </a:p>
          <a:p>
            <a:r>
              <a:rPr lang="en-US" sz="2400" dirty="0"/>
              <a:t>…</a:t>
            </a:r>
          </a:p>
        </p:txBody>
      </p:sp>
      <p:pic>
        <p:nvPicPr>
          <p:cNvPr id="4" name="Content Placeholder 4">
            <a:extLst>
              <a:ext uri="{FF2B5EF4-FFF2-40B4-BE49-F238E27FC236}">
                <a16:creationId xmlns:a16="http://schemas.microsoft.com/office/drawing/2014/main" id="{4B92FFF7-6C04-426E-A226-CC16E5911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133600"/>
            <a:ext cx="4484597" cy="3352800"/>
          </a:xfrm>
          <a:prstGeom prst="rect">
            <a:avLst/>
          </a:prstGeom>
        </p:spPr>
      </p:pic>
    </p:spTree>
    <p:extLst>
      <p:ext uri="{BB962C8B-B14F-4D97-AF65-F5344CB8AC3E}">
        <p14:creationId xmlns:p14="http://schemas.microsoft.com/office/powerpoint/2010/main" val="3947651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t>Computer Animation as Animation</a:t>
            </a:r>
          </a:p>
        </p:txBody>
      </p:sp>
      <p:sp>
        <p:nvSpPr>
          <p:cNvPr id="21507" name="Rectangle 3"/>
          <p:cNvSpPr>
            <a:spLocks noGrp="1" noChangeArrowheads="1"/>
          </p:cNvSpPr>
          <p:nvPr>
            <p:ph idx="1"/>
          </p:nvPr>
        </p:nvSpPr>
        <p:spPr>
          <a:xfrm>
            <a:off x="160558" y="1600200"/>
            <a:ext cx="8822884" cy="4625609"/>
          </a:xfrm>
        </p:spPr>
        <p:txBody>
          <a:bodyPr/>
          <a:lstStyle/>
          <a:p>
            <a:pPr eaLnBrk="1" hangingPunct="1"/>
            <a:r>
              <a:rPr lang="en-US" dirty="0"/>
              <a:t>Lasseter translated traditional principles of animation to computer animation (1980s)</a:t>
            </a:r>
          </a:p>
          <a:p>
            <a:pPr lvl="1" eaLnBrk="1" hangingPunct="1"/>
            <a:r>
              <a:rPr lang="en-US" dirty="0"/>
              <a:t>Lasseter is conventionally trained animator</a:t>
            </a:r>
          </a:p>
          <a:p>
            <a:pPr lvl="2" eaLnBrk="1" hangingPunct="1"/>
            <a:r>
              <a:rPr lang="en-US" dirty="0"/>
              <a:t>Worked at Disney before going to Pixar</a:t>
            </a:r>
          </a:p>
          <a:p>
            <a:pPr lvl="3"/>
            <a:r>
              <a:rPr lang="en-US" dirty="0"/>
              <a:t>Chief creative officer Pixar</a:t>
            </a:r>
          </a:p>
          <a:p>
            <a:pPr lvl="2" eaLnBrk="1" hangingPunct="1"/>
            <a:r>
              <a:rPr lang="en-US" dirty="0"/>
              <a:t>Many animation films</a:t>
            </a:r>
          </a:p>
          <a:p>
            <a:pPr lvl="3"/>
            <a:r>
              <a:rPr lang="en-US" dirty="0"/>
              <a:t>Toy story, Wall-e, Frozen, Inside Out</a:t>
            </a:r>
          </a:p>
        </p:txBody>
      </p:sp>
      <p:pic>
        <p:nvPicPr>
          <p:cNvPr id="21508" name="Picture 4"/>
          <p:cNvPicPr>
            <a:picLocks noChangeAspect="1" noChangeArrowheads="1"/>
          </p:cNvPicPr>
          <p:nvPr/>
        </p:nvPicPr>
        <p:blipFill>
          <a:blip r:embed="rId3" cstate="print"/>
          <a:srcRect/>
          <a:stretch>
            <a:fillRect/>
          </a:stretch>
        </p:blipFill>
        <p:spPr bwMode="auto">
          <a:xfrm>
            <a:off x="395090" y="5097780"/>
            <a:ext cx="2540000" cy="1701800"/>
          </a:xfrm>
          <a:prstGeom prst="rect">
            <a:avLst/>
          </a:prstGeom>
          <a:noFill/>
          <a:ln w="9525">
            <a:noFill/>
            <a:miter lim="800000"/>
            <a:headEnd/>
            <a:tailEnd/>
          </a:ln>
        </p:spPr>
      </p:pic>
      <p:pic>
        <p:nvPicPr>
          <p:cNvPr id="21509" name="Picture 5"/>
          <p:cNvPicPr>
            <a:picLocks noChangeAspect="1" noChangeArrowheads="1"/>
          </p:cNvPicPr>
          <p:nvPr/>
        </p:nvPicPr>
        <p:blipFill>
          <a:blip r:embed="rId4" cstate="print"/>
          <a:srcRect/>
          <a:stretch>
            <a:fillRect/>
          </a:stretch>
        </p:blipFill>
        <p:spPr bwMode="auto">
          <a:xfrm>
            <a:off x="3309045" y="5078534"/>
            <a:ext cx="2641600" cy="1669011"/>
          </a:xfrm>
          <a:prstGeom prst="rect">
            <a:avLst/>
          </a:prstGeom>
          <a:noFill/>
          <a:ln w="9525">
            <a:noFill/>
            <a:miter lim="800000"/>
            <a:headEnd/>
            <a:tailEnd/>
          </a:ln>
        </p:spPr>
      </p:pic>
      <p:pic>
        <p:nvPicPr>
          <p:cNvPr id="21510" name="Picture 6"/>
          <p:cNvPicPr>
            <a:picLocks noChangeAspect="1" noChangeArrowheads="1"/>
          </p:cNvPicPr>
          <p:nvPr/>
        </p:nvPicPr>
        <p:blipFill>
          <a:blip r:embed="rId5" cstate="print"/>
          <a:srcRect/>
          <a:stretch>
            <a:fillRect/>
          </a:stretch>
        </p:blipFill>
        <p:spPr bwMode="auto">
          <a:xfrm>
            <a:off x="6324600" y="5097780"/>
            <a:ext cx="2726884" cy="164976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Computer Animation Research</a:t>
            </a:r>
          </a:p>
        </p:txBody>
      </p:sp>
      <p:sp>
        <p:nvSpPr>
          <p:cNvPr id="22531" name="Rectangle 3"/>
          <p:cNvSpPr>
            <a:spLocks noGrp="1" noChangeArrowheads="1"/>
          </p:cNvSpPr>
          <p:nvPr>
            <p:ph idx="1"/>
          </p:nvPr>
        </p:nvSpPr>
        <p:spPr>
          <a:xfrm>
            <a:off x="228600" y="1738726"/>
            <a:ext cx="8686800" cy="4625609"/>
          </a:xfrm>
        </p:spPr>
        <p:txBody>
          <a:bodyPr/>
          <a:lstStyle/>
          <a:p>
            <a:pPr eaLnBrk="1" hangingPunct="1">
              <a:buFontTx/>
              <a:buNone/>
            </a:pPr>
            <a:r>
              <a:rPr lang="en-US" dirty="0"/>
              <a:t>In Research labs (from 1970s)</a:t>
            </a:r>
          </a:p>
          <a:p>
            <a:pPr eaLnBrk="1" hangingPunct="1"/>
            <a:r>
              <a:rPr lang="en-US" dirty="0"/>
              <a:t>New York Institute of Technology (NYIT)</a:t>
            </a:r>
          </a:p>
          <a:p>
            <a:pPr lvl="1"/>
            <a:r>
              <a:rPr lang="en-US" dirty="0"/>
              <a:t>Gumby (Presented at SIGGRAPH '84 &amp; '85 Electronic Theatres) </a:t>
            </a:r>
          </a:p>
          <a:p>
            <a:pPr lvl="1"/>
            <a:endParaRPr lang="en-US" dirty="0"/>
          </a:p>
        </p:txBody>
      </p:sp>
      <p:pic>
        <p:nvPicPr>
          <p:cNvPr id="22532" name="Picture 4"/>
          <p:cNvPicPr>
            <a:picLocks noChangeAspect="1" noChangeArrowheads="1"/>
          </p:cNvPicPr>
          <p:nvPr/>
        </p:nvPicPr>
        <p:blipFill>
          <a:blip r:embed="rId3" cstate="print"/>
          <a:srcRect/>
          <a:stretch>
            <a:fillRect/>
          </a:stretch>
        </p:blipFill>
        <p:spPr bwMode="auto">
          <a:xfrm>
            <a:off x="5490210" y="4143016"/>
            <a:ext cx="2743200" cy="2004237"/>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1150620" y="3925935"/>
            <a:ext cx="3657600" cy="2438400"/>
          </a:xfrm>
          <a:prstGeom prst="rect">
            <a:avLst/>
          </a:prstGeom>
          <a:noFill/>
          <a:ln w="9525">
            <a:noFill/>
            <a:miter lim="800000"/>
            <a:headEnd/>
            <a:tailEnd/>
          </a:ln>
        </p:spPr>
      </p:pic>
      <p:sp>
        <p:nvSpPr>
          <p:cNvPr id="22534" name="Rectangle 6"/>
          <p:cNvSpPr>
            <a:spLocks noChangeArrowheads="1"/>
          </p:cNvSpPr>
          <p:nvPr/>
        </p:nvSpPr>
        <p:spPr bwMode="auto">
          <a:xfrm>
            <a:off x="1828800" y="6415088"/>
            <a:ext cx="6064250" cy="290512"/>
          </a:xfrm>
          <a:prstGeom prst="rect">
            <a:avLst/>
          </a:prstGeom>
          <a:noFill/>
          <a:ln w="9525">
            <a:noFill/>
            <a:miter lim="800000"/>
            <a:headEnd/>
            <a:tailEnd/>
          </a:ln>
        </p:spPr>
        <p:txBody>
          <a:bodyPr wrap="none">
            <a:spAutoFit/>
          </a:bodyPr>
          <a:lstStyle/>
          <a:p>
            <a:pPr eaLnBrk="0" hangingPunct="0"/>
            <a:r>
              <a:rPr lang="en-US" sz="1300">
                <a:solidFill>
                  <a:srgbClr val="000000"/>
                </a:solidFill>
                <a:latin typeface="Lucida Grande" charset="0"/>
              </a:rPr>
              <a:t>Still frame from Gumby animation by Hank Grebe and Dick Lundin, 1984.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Computer Animation Research</a:t>
            </a:r>
          </a:p>
        </p:txBody>
      </p:sp>
      <p:sp>
        <p:nvSpPr>
          <p:cNvPr id="23555" name="Rectangle 3"/>
          <p:cNvSpPr>
            <a:spLocks noGrp="1" noChangeArrowheads="1"/>
          </p:cNvSpPr>
          <p:nvPr>
            <p:ph idx="1"/>
          </p:nvPr>
        </p:nvSpPr>
        <p:spPr>
          <a:xfrm>
            <a:off x="230187" y="1727200"/>
            <a:ext cx="5688013" cy="4724400"/>
          </a:xfrm>
        </p:spPr>
        <p:txBody>
          <a:bodyPr>
            <a:normAutofit fontScale="92500" lnSpcReduction="10000"/>
          </a:bodyPr>
          <a:lstStyle/>
          <a:p>
            <a:pPr eaLnBrk="1" hangingPunct="1"/>
            <a:r>
              <a:rPr lang="en-US" sz="2800" dirty="0"/>
              <a:t>University of Utah</a:t>
            </a:r>
          </a:p>
          <a:p>
            <a:pPr lvl="1" eaLnBrk="1" hangingPunct="1"/>
            <a:r>
              <a:rPr lang="en-US" sz="2400" dirty="0"/>
              <a:t>Films on walking and talking figure </a:t>
            </a:r>
          </a:p>
          <a:p>
            <a:pPr lvl="1" eaLnBrk="1" hangingPunct="1"/>
            <a:r>
              <a:rPr lang="en-US" sz="2400" dirty="0"/>
              <a:t>Animated hand and animated face (Ed </a:t>
            </a:r>
            <a:r>
              <a:rPr lang="en-US" sz="2400" dirty="0" err="1"/>
              <a:t>Catmull</a:t>
            </a:r>
            <a:r>
              <a:rPr lang="en-US" sz="2400" dirty="0"/>
              <a:t> (president of Pixar), 1972) (Fred Parke, Talking face, 1974)</a:t>
            </a:r>
          </a:p>
          <a:p>
            <a:pPr lvl="1" eaLnBrk="1" hangingPunct="1"/>
            <a:endParaRPr lang="en-US" sz="2400" dirty="0"/>
          </a:p>
          <a:p>
            <a:pPr eaLnBrk="1" hangingPunct="1"/>
            <a:r>
              <a:rPr lang="en-US" sz="2800" dirty="0"/>
              <a:t>University of Pennsylvania</a:t>
            </a:r>
          </a:p>
          <a:p>
            <a:pPr lvl="1" eaLnBrk="1" hangingPunct="1"/>
            <a:r>
              <a:rPr lang="en-US" sz="2400" dirty="0"/>
              <a:t>Human figure animation (Norm </a:t>
            </a:r>
            <a:r>
              <a:rPr lang="en-US" sz="2400" dirty="0" err="1"/>
              <a:t>Badler</a:t>
            </a:r>
            <a:r>
              <a:rPr lang="en-US" sz="2400" dirty="0"/>
              <a:t>, 1975)</a:t>
            </a:r>
          </a:p>
          <a:p>
            <a:pPr lvl="1" eaLnBrk="1" hangingPunct="1"/>
            <a:endParaRPr lang="en-US" sz="2400" dirty="0"/>
          </a:p>
          <a:p>
            <a:pPr eaLnBrk="1" hangingPunct="1"/>
            <a:r>
              <a:rPr lang="en-US" sz="2800" dirty="0" err="1"/>
              <a:t>MIRALab</a:t>
            </a:r>
            <a:r>
              <a:rPr lang="en-US" sz="2800" dirty="0"/>
              <a:t>, Geneva</a:t>
            </a:r>
          </a:p>
          <a:p>
            <a:pPr lvl="1" eaLnBrk="1" hangingPunct="1"/>
            <a:r>
              <a:rPr lang="en-US" sz="2400" dirty="0"/>
              <a:t>Virtual Humans (Daniel &amp; Nadia Thalmann, 1980s)</a:t>
            </a:r>
          </a:p>
        </p:txBody>
      </p:sp>
      <p:pic>
        <p:nvPicPr>
          <p:cNvPr id="23556" name="Picture 4"/>
          <p:cNvPicPr>
            <a:picLocks noChangeAspect="1" noChangeArrowheads="1"/>
          </p:cNvPicPr>
          <p:nvPr/>
        </p:nvPicPr>
        <p:blipFill>
          <a:blip r:embed="rId3" cstate="print"/>
          <a:srcRect/>
          <a:stretch>
            <a:fillRect/>
          </a:stretch>
        </p:blipFill>
        <p:spPr bwMode="auto">
          <a:xfrm>
            <a:off x="6985000" y="1651000"/>
            <a:ext cx="2006600" cy="1981200"/>
          </a:xfrm>
          <a:prstGeom prst="rect">
            <a:avLst/>
          </a:prstGeom>
          <a:noFill/>
          <a:ln w="9525">
            <a:noFill/>
            <a:miter lim="800000"/>
            <a:headEnd/>
            <a:tailEnd/>
          </a:ln>
        </p:spPr>
      </p:pic>
      <p:pic>
        <p:nvPicPr>
          <p:cNvPr id="23557" name="Picture 5"/>
          <p:cNvPicPr>
            <a:picLocks noChangeAspect="1" noChangeArrowheads="1"/>
          </p:cNvPicPr>
          <p:nvPr/>
        </p:nvPicPr>
        <p:blipFill>
          <a:blip r:embed="rId4" cstate="print"/>
          <a:srcRect/>
          <a:stretch>
            <a:fillRect/>
          </a:stretch>
        </p:blipFill>
        <p:spPr bwMode="auto">
          <a:xfrm>
            <a:off x="5918200" y="1727200"/>
            <a:ext cx="769938" cy="914400"/>
          </a:xfrm>
          <a:prstGeom prst="rect">
            <a:avLst/>
          </a:prstGeom>
          <a:noFill/>
          <a:ln w="9525">
            <a:noFill/>
            <a:miter lim="800000"/>
            <a:headEnd/>
            <a:tailEnd/>
          </a:ln>
        </p:spPr>
      </p:pic>
      <p:pic>
        <p:nvPicPr>
          <p:cNvPr id="23558" name="Picture 8"/>
          <p:cNvPicPr>
            <a:picLocks noChangeAspect="1" noChangeArrowheads="1"/>
          </p:cNvPicPr>
          <p:nvPr/>
        </p:nvPicPr>
        <p:blipFill>
          <a:blip r:embed="rId5" cstate="print"/>
          <a:srcRect/>
          <a:stretch>
            <a:fillRect/>
          </a:stretch>
        </p:blipFill>
        <p:spPr bwMode="auto">
          <a:xfrm>
            <a:off x="6146800" y="2794000"/>
            <a:ext cx="684213" cy="914400"/>
          </a:xfrm>
          <a:prstGeom prst="rect">
            <a:avLst/>
          </a:prstGeom>
          <a:noFill/>
          <a:ln w="9525">
            <a:noFill/>
            <a:miter lim="800000"/>
            <a:headEnd/>
            <a:tailEnd/>
          </a:ln>
        </p:spPr>
      </p:pic>
      <p:pic>
        <p:nvPicPr>
          <p:cNvPr id="23559" name="Picture 9" descr="act3"/>
          <p:cNvPicPr>
            <a:picLocks noChangeAspect="1" noChangeArrowheads="1"/>
          </p:cNvPicPr>
          <p:nvPr/>
        </p:nvPicPr>
        <p:blipFill>
          <a:blip r:embed="rId6" cstate="print"/>
          <a:srcRect/>
          <a:stretch>
            <a:fillRect/>
          </a:stretch>
        </p:blipFill>
        <p:spPr bwMode="auto">
          <a:xfrm>
            <a:off x="6451600" y="4013200"/>
            <a:ext cx="2095500" cy="26162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 Research</a:t>
            </a:r>
            <a:endParaRPr lang="nl-NL"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706492"/>
            <a:ext cx="6629400" cy="3558941"/>
          </a:xfrm>
        </p:spPr>
      </p:pic>
      <p:sp>
        <p:nvSpPr>
          <p:cNvPr id="5" name="Rectangle 3"/>
          <p:cNvSpPr txBox="1">
            <a:spLocks noChangeArrowheads="1"/>
          </p:cNvSpPr>
          <p:nvPr/>
        </p:nvSpPr>
        <p:spPr>
          <a:xfrm>
            <a:off x="228600" y="1524000"/>
            <a:ext cx="86868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Ed </a:t>
            </a:r>
            <a:r>
              <a:rPr lang="en-US" dirty="0" err="1"/>
              <a:t>Catmull</a:t>
            </a:r>
            <a:r>
              <a:rPr lang="en-US" dirty="0"/>
              <a:t>: Co-founder of Pixar and was president of Walt Disney Animation Studios</a:t>
            </a:r>
          </a:p>
          <a:p>
            <a:pPr lvl="1" fontAlgn="auto">
              <a:spcAft>
                <a:spcPts val="0"/>
              </a:spcAft>
            </a:pPr>
            <a:endParaRPr lang="en-US" dirty="0"/>
          </a:p>
          <a:p>
            <a:pPr lvl="1" fontAlgn="auto">
              <a:spcAft>
                <a:spcPts val="0"/>
              </a:spcAft>
            </a:pPr>
            <a:endParaRPr lang="en-US" dirty="0"/>
          </a:p>
        </p:txBody>
      </p:sp>
    </p:spTree>
    <p:extLst>
      <p:ext uri="{BB962C8B-B14F-4D97-AF65-F5344CB8AC3E}">
        <p14:creationId xmlns:p14="http://schemas.microsoft.com/office/powerpoint/2010/main" val="1400828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7"/>
          <p:cNvPicPr>
            <a:picLocks noChangeAspect="1" noChangeArrowheads="1"/>
          </p:cNvPicPr>
          <p:nvPr/>
        </p:nvPicPr>
        <p:blipFill>
          <a:blip r:embed="rId3" cstate="print"/>
          <a:srcRect/>
          <a:stretch>
            <a:fillRect/>
          </a:stretch>
        </p:blipFill>
        <p:spPr bwMode="auto">
          <a:xfrm>
            <a:off x="5256212" y="3848100"/>
            <a:ext cx="3811588" cy="2552700"/>
          </a:xfrm>
          <a:prstGeom prst="rect">
            <a:avLst/>
          </a:prstGeom>
          <a:noFill/>
          <a:ln w="9525">
            <a:noFill/>
            <a:miter lim="800000"/>
            <a:headEnd/>
            <a:tailEnd/>
          </a:ln>
        </p:spPr>
      </p:pic>
      <p:pic>
        <p:nvPicPr>
          <p:cNvPr id="28677" name="Picture 5" descr="436~Talking-Gollum-Lord-of-the-Rings-Posters"/>
          <p:cNvPicPr>
            <a:picLocks noChangeAspect="1" noChangeArrowheads="1"/>
          </p:cNvPicPr>
          <p:nvPr/>
        </p:nvPicPr>
        <p:blipFill>
          <a:blip r:embed="rId4" cstate="print"/>
          <a:srcRect/>
          <a:stretch>
            <a:fillRect/>
          </a:stretch>
        </p:blipFill>
        <p:spPr bwMode="auto">
          <a:xfrm>
            <a:off x="4489450" y="3428196"/>
            <a:ext cx="2298700" cy="3255962"/>
          </a:xfrm>
          <a:prstGeom prst="rect">
            <a:avLst/>
          </a:prstGeom>
          <a:noFill/>
          <a:ln w="9525">
            <a:noFill/>
            <a:miter lim="800000"/>
            <a:headEnd/>
            <a:tailEnd/>
          </a:ln>
        </p:spPr>
      </p:pic>
      <p:sp>
        <p:nvSpPr>
          <p:cNvPr id="28674" name="Rectangle 2"/>
          <p:cNvSpPr>
            <a:spLocks noGrp="1" noChangeArrowheads="1"/>
          </p:cNvSpPr>
          <p:nvPr>
            <p:ph type="title"/>
          </p:nvPr>
        </p:nvSpPr>
        <p:spPr/>
        <p:txBody>
          <a:bodyPr/>
          <a:lstStyle/>
          <a:p>
            <a:pPr eaLnBrk="1" hangingPunct="1"/>
            <a:r>
              <a:rPr lang="en-US"/>
              <a:t>More recent movies with CG</a:t>
            </a:r>
          </a:p>
        </p:txBody>
      </p:sp>
      <p:sp>
        <p:nvSpPr>
          <p:cNvPr id="28678" name="Rectangle 3"/>
          <p:cNvSpPr>
            <a:spLocks noGrp="1" noChangeArrowheads="1"/>
          </p:cNvSpPr>
          <p:nvPr>
            <p:ph idx="1"/>
          </p:nvPr>
        </p:nvSpPr>
        <p:spPr>
          <a:xfrm>
            <a:off x="381000" y="1676400"/>
            <a:ext cx="5257800" cy="5181600"/>
          </a:xfrm>
        </p:spPr>
        <p:txBody>
          <a:bodyPr/>
          <a:lstStyle/>
          <a:p>
            <a:pPr eaLnBrk="1" hangingPunct="1">
              <a:lnSpc>
                <a:spcPct val="80000"/>
              </a:lnSpc>
            </a:pPr>
            <a:r>
              <a:rPr lang="en-US" sz="2800" dirty="0"/>
              <a:t>Final fantasy (2001)</a:t>
            </a:r>
          </a:p>
          <a:p>
            <a:pPr lvl="1" eaLnBrk="1" hangingPunct="1">
              <a:lnSpc>
                <a:spcPct val="80000"/>
              </a:lnSpc>
            </a:pPr>
            <a:r>
              <a:rPr lang="en-US" sz="2400" dirty="0"/>
              <a:t>Fully 3D simulated environment</a:t>
            </a:r>
          </a:p>
          <a:p>
            <a:pPr lvl="1" eaLnBrk="1" hangingPunct="1">
              <a:lnSpc>
                <a:spcPct val="80000"/>
              </a:lnSpc>
            </a:pPr>
            <a:endParaRPr lang="en-US" sz="2400" dirty="0"/>
          </a:p>
          <a:p>
            <a:pPr eaLnBrk="1" hangingPunct="1">
              <a:lnSpc>
                <a:spcPct val="80000"/>
              </a:lnSpc>
            </a:pPr>
            <a:r>
              <a:rPr lang="en-US" sz="2800" dirty="0"/>
              <a:t>Lord of the Rings (2001-2003)</a:t>
            </a:r>
          </a:p>
          <a:p>
            <a:pPr lvl="1" eaLnBrk="1" hangingPunct="1">
              <a:lnSpc>
                <a:spcPct val="80000"/>
              </a:lnSpc>
            </a:pPr>
            <a:r>
              <a:rPr lang="en-US" sz="2400" dirty="0"/>
              <a:t>One of the first movies using crowds (Massive)</a:t>
            </a:r>
          </a:p>
          <a:p>
            <a:pPr lvl="1" eaLnBrk="1" hangingPunct="1">
              <a:lnSpc>
                <a:spcPct val="80000"/>
              </a:lnSpc>
            </a:pPr>
            <a:endParaRPr lang="en-US" sz="2400" dirty="0"/>
          </a:p>
          <a:p>
            <a:pPr eaLnBrk="1" hangingPunct="1">
              <a:lnSpc>
                <a:spcPct val="80000"/>
              </a:lnSpc>
            </a:pPr>
            <a:r>
              <a:rPr lang="en-US" sz="2800" dirty="0"/>
              <a:t>Avatar (2009)</a:t>
            </a:r>
          </a:p>
          <a:p>
            <a:pPr eaLnBrk="1" hangingPunct="1">
              <a:lnSpc>
                <a:spcPct val="80000"/>
              </a:lnSpc>
            </a:pPr>
            <a:r>
              <a:rPr lang="en-US" sz="2800" dirty="0"/>
              <a:t>Benjamin Button (2008)</a:t>
            </a:r>
          </a:p>
          <a:p>
            <a:pPr eaLnBrk="1" hangingPunct="1">
              <a:lnSpc>
                <a:spcPct val="80000"/>
              </a:lnSpc>
            </a:pPr>
            <a:r>
              <a:rPr lang="en-US" sz="2800" dirty="0"/>
              <a:t>Prometheus (2012)</a:t>
            </a:r>
          </a:p>
          <a:p>
            <a:pPr marL="118872" indent="0" eaLnBrk="1" hangingPunct="1">
              <a:lnSpc>
                <a:spcPct val="80000"/>
              </a:lnSpc>
              <a:buNone/>
            </a:pPr>
            <a:endParaRPr lang="en-US" sz="2800" dirty="0"/>
          </a:p>
        </p:txBody>
      </p:sp>
      <p:pic>
        <p:nvPicPr>
          <p:cNvPr id="28675" name="Picture 4" descr="FinalFantasy4"/>
          <p:cNvPicPr>
            <a:picLocks noChangeAspect="1" noChangeArrowheads="1"/>
          </p:cNvPicPr>
          <p:nvPr/>
        </p:nvPicPr>
        <p:blipFill>
          <a:blip r:embed="rId5" cstate="print"/>
          <a:srcRect/>
          <a:stretch>
            <a:fillRect/>
          </a:stretch>
        </p:blipFill>
        <p:spPr bwMode="auto">
          <a:xfrm>
            <a:off x="5638800" y="1600200"/>
            <a:ext cx="3352800" cy="1895475"/>
          </a:xfrm>
          <a:prstGeom prst="rect">
            <a:avLst/>
          </a:prstGeom>
          <a:noFill/>
          <a:ln w="9525">
            <a:noFill/>
            <a:miter lim="800000"/>
            <a:headEnd/>
            <a:tailEnd/>
          </a:ln>
        </p:spPr>
      </p:pic>
      <p:pic>
        <p:nvPicPr>
          <p:cNvPr id="1026" name="Picture 2" descr="http://purefilmcreative.com/wp-content/uploads/2012/06/prometheus-engineer-space-jockey-pil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128" y="5334000"/>
            <a:ext cx="2311797" cy="141918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6" descr="data:image/jpeg;base64,/9j/4AAQSkZJRgABAQAAAQABAAD/2wCEAAkGBhQSEBUUExQVFRQVGBcXFRUUFBQVGBUYFhgXFxUVFxUXHCYeFxkjGRQUHy8gJCcpLCwsFR4xNTAqNSYrLCkBCQoKDgwOGg8PGiwkHCQpLCwsKSwsLCwsKSwsLCwsLCwpLCwsLCksLCwsLCwpLCwsLCwpKSwsLCwsLCwsLCksLP/AABEIALwBDQMBIgACEQEDEQH/xAAcAAACAwEBAQEAAAAAAAAAAAAFBgIDBAEABwj/xABBEAABAgQCBgcECQQCAgMAAAABAAIDBBEhBTESQVFhcYEGIjKRobHBEyPR8AcUJDNCUnKC8WKywuE0ohZDFVOS/8QAGQEAAwEBAQAAAAAAAAAAAAAAAgMEAQAF/8QAKxEAAgIBAwIFAwUBAAAAAAAAAAECEQMhMUESUSIyQkNxBBMzFCNhsfCB/9oADAMBAAIRAxEAPwDwKTo//LPFODEnzB+1nivCw8/BebekH3cP9X+JUeiDqxIp/SvY/wBiH+o/2lS6L9uJ+31Tn+B/7kX7gyE3XdJVl110OXm1oPLAVMFVBY5jECHkNvSx47OSyMHJ0jm6QKwvC9JrnuBIaaimsk2qcwPgp4uxznNLgQ2gAuTQaiK7696MMwqooSa0HZypqF9iqhybiNEmrbimzbw+IXprJqTqIJgSLi+hF7A8q0I5URU4eCX0bfQB5jSoR/1ReXw6oB/GAGn0cOKIQpUVBGyhGXEeaCUzkhWmMMJgsdrBFf3Cx5WXokiS80BGk0A2rfZwIJTPLyo9k5ueYAprGQ7lKFL2AGbbVPeD3UQddBxQnDAtKI4HJxFK/wBQFfLwTNLSbIbaUy0t2z4LRFlbutspbZ/Pmvew1g70MszY1YbB8R7XHYO6vBBMWlxUmpoNdSK9yanNoFimZPTFg3nZdCepksVCpLY5odWJWmWlUGg30vRZcQIdGiUvka6iNAZK3FJPRJsbZ0ofDWhUGKKEDWrMcEn1ITJuqYZlfJsI/wDRqLw6XoaWoSDS+ymxBZd2VgTowv7Ai0N3wOVu/XwSMgL3Pn3TIUnHZZDJNGKxayDhT/1tvwASp0td9rdwCYsQP2R1x920U7lfJXGAnliKGld0StcNqkWq6xVmQNOxMn0fupOtJ/I/xFEGc2y39FcQbBmWPdlcX3pOa3jkl2CjuF/pJfWYYK1ozzKTymbplPtixwW/hFD360vOas+mXTiSZ0/MZ15WFi4Wp4I99BnfZSNkQnwGSX8Kf7yN+v1cjHQhhEJ7r6JJHOiDYMOvF/UPNygS8c/+DeEfSYbknzTvtZ4pqa5Kcf8A5R4rz8S1ZYEMbcNGHXLSP9pUujRvE2dXyVGOO6kP9R/tKt6Pu7f7fJPa/Z/3cD3A9pXUg5ZvaqQeoKHFszNBjC7ZkBrOpDMNhFxFKjjntqVzFJxpLWawands9Vuwo0B2U76qiEOmNipO3QZlolBa62MlweOe4KjDn6gBWlVtBqbHceVVNJ6lEUegwqEfPELRDgkmoty+Kug34cFrhQgRuWo5xQOcKG2Wa41qKRJcahZZ4zLLaOSMWlnVVRjZXOG7JURotEDQ5GRxOW1U1INCbbVZGfcKiO7WFqNasEdIpWlxVu/akydqCa0O+lDzKecXYCM9F2y9+WpJeJuocgD4EL0vp2efkRtw2Y0+tXIMbus2l+5FYT7HXl/NQlrBooa51MnCtN7c/A+CYoRoK6Nj5rMsaYqxH6Ums07kj0zFJlnimTB5BL3SX/ku5I1MRPs7gcyweQVkl4YiuWL8NSKg0rrnKoUddkUQwjBqj20UFsBty4/iI1NGu65h2CxYw0mMLmA3NQBvuVPpPNuMcsr1GANaAbAU1AWSZO30xYSXLLMXw8H30I6cN1yRm07CNSDuW7BphzX0BOi6uk3UaDPiq5+Tc2ri0hpJpUIo3Hws566owrhXiuOTECPfQ4/YrZmI/wAAEv8AR9tXRf1D/JMHQ5p+qV1ab6dwql3AO1F4jzcoIrx5Pkc3oh7Y9K8d32g8UxQSlmYPvzxUeJassZtxh3VZ+r0KswJ1NPl5LPjD+qz9Xop4G7t8k72hd/uBrTUg5UhSCkocBZbrx3XqNIk9+SZ5OEKVvtpkO5J8hNUcQMyak7KkkJhw+aJFAe/Xz1qvLF0ieL8Qxy0WgPK/otcvM6vkb0DEY1puBC3QHAOrtHzdQdBYnoMUtGFKEg6kSY8DLu2akvQJpop1fE8taItmGuvSh2jPxXUa2FjGFDfJDI8xnnTWoOjCmZPcPRZIsy34XrfnZczkXRI9yMvnasM08UKhHxMjX324LK6bcb0dTgb/AOl3TYxM5Gdt7sslkix7q97yaki28ILMzPWAByRxgbZqxKMSwmlc+I3ghJs5GDqgnv8AMH/SZ551G1GXzZKE+yrzSocLlvw3K76dEOUxQY+g+uw/ymyDEIG3ZbVvSZEz9UzS0cljDfIZbhSp5qjPDRE4tdI3VmCeCNzzaQCDfqi+zJAsfPv+QTFPtP1V1fyt5CyKTqMQeWLDV7WuVXlQJDWNTzwGMY7RYGizaiu5AnOJNSanaUSgYhUBj2h4yBNiOaz4pDa2KQwUFrE1+QgglHSgpalIej3RgujRHQ31ewtJNammrxr4IbgMs18drXglprYGl6EjlVE5rH2w2uhwYegTVrnW4GlEGV34Utf6NjpqLsVtHEDUT4FQJXiV4p62AHPovHIlAP6391qoJgNaxabR/kiWARSJYU1+0BGzehWAn7ziPVSRjrN/yN4Q9QdaWZj788UzwylmOKxzxUGPcsZdijqNZxPkpYK7rP8A2qOMjqs4nyXcD7T/ANqe/wAQv3A20LrmWPAqUMWUwFGOEaSky51aG2oa7JnkYmhTKveg01FLIkShIGkd2/zXcGmC9+epejkTlGyaOkhoEWjq7ltgRQcwe/0Q+Xh1PzdF5ODe+jwI9VC3Rati+A0kgNaKHPdz1opChgihBaRnQlVS7BW4pwy4hEPYBws6h3352SnM0r0G69LvHwWV5ZWufEkjuC0xIQAu/K2Rvxqu/VmDUb7TTyCGzTA03qAGjbTM6wCbqmKwuOZ3keAG9GHkBoAACxTEwDYu8hmtsJAicY6gADrZChQeJA69UyOh1Ofl6IZiEoWtJz+dqOMlRoGiTtDousDkdVdh+KX8Vs69qZO18Cis3DqDVLmIx3UDTm3Xu+fJX4I66EudUZYgujmDv92AcgT5pdmndXejuERaQwO7nn41VOXykvIG6QGsxyCZsXp9Udt0W+maWMdPv+5MmMP+zG/4BbZkgmvID3FNpXSVBpXdJViiwFaob2xqNNA8ZO/NuKwF6I4FI+0iZ0Lb1+KCdJWcjQJtsu2kO8UjrO/LtAQdzqmu1a8UlfZxC2tddeKxroJbmvscK4Sp0VbkwEa8CP2Tm7VbeheANr7TiPVFsDb9jzzL6DzKE4A6mnxHqpF6/kb2HtgS3E+/PFMyWYh9+eK87HyWstxw9VnE+S9gB6z+AXsb7LP1HyXOj7us/g31VHtCvcGODkrgs8JyuDlA7Hg7G8MY9jnEdYA33gWS90daPaXtUEU7qHwKbMRjUhPtUkEDYK2qe9K2EQQ2OGuIFdMaR1ODSWk/vArzV2Bt42mJlSkhvlo7Yd3HOy1jHIZFGgk7ANI9wStjNg2IcnNq0Ag11ajtr3IWeksdgpDc9ldYe5lRqswhZH6dT1OlN8DpMdJhCs4PH6mlvn82UYHTEE2cKHXr7l81msYilxq95O97j5lRgzVwTausZ8SNaf8Aoo0Asz7n1v8A8lDuqDwH8qma6Q6LLk1AyyokrAY9IgEVxDa5saYhI2tbatajWFPGYYqdFzq/ha9jmF16WzA23Kl/TpSoqU7QWj9MXFwEMOJNmhoLiTuAzUprE5ptA+GyGTl7eJCY7mxzgRzCSIs65hLWOI1FzbF22+dNyzmETdtSdwKsX0sUSyyuz6A3Eo4oQIbtLIQ5iFEdzDXk15LK7pDEqdIHgQbbqFK0phsVwqW0sKF1h3IxISThURtMtHZ0XAEG1ANLUd6CWGEewzG29TXHnNLLM+CCzsG99etG4kro6qcw6g2VFLoPPxTUa7ZLsTV6DMq01BrpargNrv4RZuobEPgdoAmgNgd+pa/a6zY5HiM/nenSt6Ez7gjGfve5MOKEfViP6W+iXMVPvBwHmjmJOpAdetmjyWyXlF9xcavEqIK8SqRZJgqUz9CogEV+9lK7LpXaj3RcnTdTPR7r5pWdXBo6O5R0qd9pdwGqiFtKJdJfvzetghjUWPyL4Oe5Mqp6nVQcjMGvAGj6tXc9BsFPb5eqMYGfs4rsf6oLg5HW5eqlW8g+x9BLktPPvymI5Jbd98V50OS1luNnqs4nyXOjx60Tg31UMbPVZxPkpdHz1n8G+qp9oUvyB+FFutAeg8OMfaUROG5RyRQmmZsViWINaUyGZcTRg70HlG++yoWvIoNgtnzKPTEAPpcgi4I1EXCwRWezijXpVNcjpGxNO9OxzqNC2vEmEIcmwOc0tFHgEAUA2GopTOnesM7hcNtaDrG/W8tyKBmm2n4m9nyIO408isbYOmS1wFRqIuPHJFCb7hUAY8rDceswVtcaXkDdUnCGuNGtO6gt4pjiYOwf6r8V2HLthDSArENmNzqTlkm/ffDB+0jf0DwPRjOiPFmtDGW1gkvI8AjPTPDmxWCgGmDVpAoSRq55c1qwPDfZ6DNg6x2uN3Gu8krX0klTQU42UE8jc+oqhFV0nxSNh7tM21+GpEpaULR1RpHdXzyCb5vDaHTA0wbvaKFw/qaPxDaAvQoMN33VHbQPUalZL6m0J+ykxclcPjk2h03uJdTgNqMfUtBoBqXOIqTfXUk8gVqfKvA0w4taLXy4Ctyhs1ixLqUpq5a+Zp4JTk57DVS0I4m4UJ1n5CUp19XG6Oz8zpJcmpjrPGutlVgi0KzSRF7r8PRbhGDoYdrrQ8QPVCYT0Rlm9R3LvrbwqqJRJLB2K/eDgPNF55/uHX1D0QbEu2OHqik6PcG+xa+AO4DXlxSCcLOBMHROpiOAzIHml8hHuib6RHV2WolZvIzY7lPSaHSYcOHkhtEU6RurMOI3IW5bj8iMluRUXqSi5MMGnDDSVbvDvMoFhj6aXL1RnDHfZhb8Lr8ygmHntcvVTR9XyMZ9CJsUuD74o/pWQAH3q86HJYzuNZM4nyC7gHaf+31UcbNmcT5LuAG8T9vqqfaFe4XxYtIld6MQX1CCTWZW7DI1qJM43FMbF6hMOQ4Q6PcXCri4kHdTqgbKXW4FZp5g0S7IjIhKho6CkQk5stAFf5yVkw1xcHtN9YQqTiaTam+pEpOc1KhxpgxlZskmTDgQA2h/E9rTTgaVHIohJybYUVtXaUQ3c80AY38QaPw1y5rgntBpIOpDzg748N73OLXPsy+QzGlroUnzPXRDkkj6Bh88wEUNRuoo4hiANu/4r5Eyem5M0dXRyr2vFVTPSqNEzdStrLH9LJvR6BRyxW47xJ+C5jwSGvBOi4OoQRlyVGHxoM0z3jAIgHbb1Xf/AKFykbDpF0WICSaVFST4J3Zh4LC9lA4XoLaQ+KKeNQ0vUPq69aM89hbmdl5IzAfnTigj30NSLlGos+CD4g1qDrBCBxak7vJFivkXI45lQSUuT4947imIO1IBOtrFdTV6AK3DuybNsUQoVStUN9qLwgBr6HI08VxrKJrpiNjFiHaHD1W+aPujyWCfPWHD1WuZPuzwC18AdwYCpBQCkmAHSjHRntuvSyDEor0ddR7uHqgyeVmx3JY42kcjghzluxt9Yx4BDyV0PKjHucK45dqolGYMmHRPswFPwuvzKC4f+Ll6orhh9wf0u9ShOH6+Xqkx9Qb4HwOsgQPvUZBsgg+9K8yK3LWSxk2ZxPkvYFm/9vqo4xkzn5BcwM3f+31VHtCl+QtmCdNy0ybqUKyzJ6xWiRHVQS8oa3DLSuRRpNI+bXXGGyk0qbkc0AZYUJplX/VlshMIdUXWKA8VdW1HO76+S2QIupWSJos2wIum/rGjG3dv2BE3Yw1woHcj8EvmGfZEt1kk8dXgAsslhMZ3XD2tOrSGl/CD7alux6mw/NOD2lpuDr270qTWCua6o7PELdEwGbfXrNd+4+Szt6LThIAZXfq7zZPxx6fUjGr4CEk2goC0c1pZjPszR1tSFHofMMvEiMbuqSedApQujod+MuI2ZIJQh6mN6pVojZNTQc7Sh6896rIvZQdLGC2nis5jUWJLgG63JRomvahBbSI6u0opJQ/aRmt259yFT8F0OIWnbbeNSdj3aEZGWzTcuFuCoe+wKtmHnSGkdWrWFnc+vLIJsRTMk6bjh6rVGNIZ30WWczb861fEd1DwRvgWYApLgXkYB0ohgsShcdwQ9y14XmUM9jVuW4q6sTkFjK0Ym73nILKtjsjnueXCpEFQKIwOyB9z+0+RQyRGfL1W+RPuv2n1Q+QOfL1SVyEOzDmhA+8KKMfmhbfvCvMhyWMji57HP0XMDN38vVcxc9jn6LmCG7+XqqH+IV6y+bdcruHxrEa1CMblcw2H1yVleALkPQX9UK5hWaG6ysa5S0PQqxY9HOpqcfNMGJy50faN1DrAbPzcktTHbf8AqPmmyZng0BrbuNB32VuS040Sw5swSU5UaNrlG4mjogajsFKcFk6c4F9UmA+GKQYg0mj8jsns4A3G4qvD8Qa9tzkl5I8oZimmimLi74Dr9Zu3WOPxV/8A5/agDiQOWdURhSEJ1333CyyzHRmAT1Ro80MZ49pDl18ASPjr47hqFUXgwaNDRfwotEtgcBlxWu3PkuTE+xmR3IZSTdQQ1J7yBM8dXchDnrZPzYNTWyhhmHGMamzB47h8VRHwxtk85ahTopJkv9ocqEN9Ss/TWQ0S1426J53HiPFNGFQwMhQCyw9M4Q+rHbVvgUqE39xMVLYQgbKJZRWNUwrgaME5+H51q2J2DwU5mW0qUtRQjNIaa7EQtqmYqqQUF1GhZ1xWnDiamiykrTIG5WS2CRPET1+QWdhurcQPX5BUArYrQx7k3O31UCvErlVpgXk3e75H1WCT18lslXe65FYJbWlLkIcBE61Fhb94VrhdpYmH3hXnJFZXix7PP0XcE/Hy9VXi2befopYMaafEeSf7Qv1l0c3KtkMiqI5uVdJtsgl5Al5gpCdZWscsjH0F1VEnTqskKLew3qSBf1Sr3F2WkTTbfyWyWq+NDbmXRGDvcFW96IdEJQxcQgADsuMR3BjSfOivWpHLwpn1LpDhLZmC5j7A3B/K7U4L4tiMpFlYxY+xHiNRG0L7/AYHChSn0z6JiYh0ye27Heh3IVp8CMc6dHzSHjbqfAqL8adqqEMm5N8F5Y8Frh4rOYpTFiiyxZGHP/lnusLD51lURZgDM1OwIdBiOJoKngjuF4NfSfc6gglGMNQvuNnMPwoxTpPs0ZN28UwNAAoP4UAdQWuQltJ18hcqSc3L4MQRw+HRqFdLauhFoGonu+SjsO9gg+M9mMfyw3Dwp6ocfmMZ89BVgCgwKzRXpGHlNq81ishsWM0rdh7H6qHaLeCyxcEd+Eh27IonDbRaWZIetoFxTFSLAc3tAjirpI3KatAGxAI2G6zPwWGaltW12Zdy1ZlswehrYXZ/tcgqAi87gcStW0cNxv4obElHt7TSOSdFqgGmVErhXSuIwQrKj3XIrDLOzW2WPujwKxSra1Slyaxsgm6xM7ZVr3GoAWeEeuV56RXZTiubefop4Me1xHkrpmQLyLgAczfcrZeCyEDS5OdU210ULrx2VxIRcTQKYi6AprUYswSs62MdNTnLsWujE5lR9qvV1LhCZQFktKydfokgVmo76WbB0eBe8ejSkdfS/okhUl5mJrMRrQf0tr/mmQWonK/COrOq5EHS7YgUIstYHcs+IYiJaXixnZQ2OfTaQLDmaDmtpLRkr1Pkn0jYtCdOOgMAIg1bEdQHSfraDqAy41SNMvYDYDkvQ5nTcXOqXvJc4/1ONSe8qyalOrXYPM5roxUSu60C2AQ2xGaQzaaHijgYlvoZGpMez/8AsBp+oXHhVOzZBxNAKlRZrUqY+NNGSXlS40F0wS2Hlraa9aJyGEiG0CnXIudm4LdCk0hpnOQJdCEOGXHUP45k0CBY1A0ZOMTnoX4uI/0OSYcVGlFbDGTKPfx/9bPN3chPS9ujIv2ucxvedI/2o4LVHWfMobFPQV3s6KOhVXNnI8xitDFxjVc2GULZpEsVkNSDeC60X4oDSxooptKhDKmEto0kRZVaKuBsuaK46wfMYcx2bRysfBC5jAvyHkfimR7P9qktRxyNGOKYviC5kMgimdVggOzTS9tCLLJGlWk1Lb66WTlkXItw7HREo6q4IirquJaig2y4xrKJco611hzRUC2cc9SA7/LcvNF1wrTDhK9pLi4uOPVK+s/RhCpIfrixD3aLf8V8n1c19e+jIfYoA/rif3lMiIzbH0CIyw5fBIP0tYkIcmIIPWjOFR/Qw1Pe7RC+huXw76S5p0TEorXG0MNYwbBog+ZKLI6QjFG5CLGw5zQXsFWtoXbqmgPCpA5rhjns0zF8yKHf6p9wDDWPkJ3Sr9w42NOx12+LQvm0eIWmxyy+QlxlaKFq3/BbKPdDjte3tMcHDka0X6MwfD4boTIzOsHtDmnZpCtOOY5L884YdJ1TtX6O+j+CBKBn4WU0a6tIaR8SsnFSavc5ujRCw7/ajNsbChuiOs1oLjwAqUweyCWfpAdSAxup8VjXbwAXU72hLlClZsXbAGEwCWl7x1oji93E5DkKDkhn0ispKM3xR4Md8Uyy0MBrUu/Sh/x4I2xHf2oIR5Cb8R80d/Kg354q14sq00aSBVrT8lVA2VrWrGaixg+QvOUmCy64WQmkQbq0C9Fn0rrQfQeSw460X8FwFciG6re6/P1WNHE/aKLYiqcetzK6weS1LQ6yLolTwHms8VymHU71kjOuioyz/9k="/>
          <p:cNvSpPr>
            <a:spLocks noChangeAspect="1" noChangeArrowheads="1"/>
          </p:cNvSpPr>
          <p:nvPr/>
        </p:nvSpPr>
        <p:spPr bwMode="auto">
          <a:xfrm>
            <a:off x="161925" y="4572000"/>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2" name="Picture 8" descr="http://scienceblogs.com/intersection/wp-content/blogs.dir/433/files/2012/04/i-04840e81712be3c266dab214c5b583d9-the-curious-case-of-benjamin-butt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91" y="5357793"/>
            <a:ext cx="1828800" cy="1371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Animation Basics</a:t>
            </a:r>
            <a:br>
              <a:rPr lang="en-US" dirty="0"/>
            </a:br>
            <a:endParaRPr lang="en-US" dirty="0"/>
          </a:p>
        </p:txBody>
      </p:sp>
    </p:spTree>
    <p:extLst>
      <p:ext uri="{BB962C8B-B14F-4D97-AF65-F5344CB8AC3E}">
        <p14:creationId xmlns:p14="http://schemas.microsoft.com/office/powerpoint/2010/main" val="178873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t>Position Vector Dot Matrix</a:t>
            </a:r>
          </a:p>
        </p:txBody>
      </p:sp>
      <p:graphicFrame>
        <p:nvGraphicFramePr>
          <p:cNvPr id="179203" name="Object 3"/>
          <p:cNvGraphicFramePr>
            <a:graphicFrameLocks noChangeAspect="1"/>
          </p:cNvGraphicFramePr>
          <p:nvPr/>
        </p:nvGraphicFramePr>
        <p:xfrm>
          <a:off x="457200" y="1517650"/>
          <a:ext cx="4168775" cy="5340350"/>
        </p:xfrm>
        <a:graphic>
          <a:graphicData uri="http://schemas.openxmlformats.org/presentationml/2006/ole">
            <mc:AlternateContent xmlns:mc="http://schemas.openxmlformats.org/markup-compatibility/2006">
              <mc:Choice xmlns:v="urn:schemas-microsoft-com:vml" Requires="v">
                <p:oleObj spid="_x0000_s1107" name="Equation" r:id="rId4" imgW="1676160" imgH="2133360" progId="Equation.3">
                  <p:embed/>
                </p:oleObj>
              </mc:Choice>
              <mc:Fallback>
                <p:oleObj name="Equation" r:id="rId4" imgW="1676160" imgH="2133360" progId="Equation.3">
                  <p:embed/>
                  <p:pic>
                    <p:nvPicPr>
                      <p:cNvPr id="17920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17650"/>
                        <a:ext cx="4168775"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4" name="Object 4"/>
          <p:cNvGraphicFramePr>
            <a:graphicFrameLocks noChangeAspect="1"/>
          </p:cNvGraphicFramePr>
          <p:nvPr/>
        </p:nvGraphicFramePr>
        <p:xfrm>
          <a:off x="5105400" y="4724400"/>
          <a:ext cx="3473450" cy="603250"/>
        </p:xfrm>
        <a:graphic>
          <a:graphicData uri="http://schemas.openxmlformats.org/presentationml/2006/ole">
            <mc:AlternateContent xmlns:mc="http://schemas.openxmlformats.org/markup-compatibility/2006">
              <mc:Choice xmlns:v="urn:schemas-microsoft-com:vml" Requires="v">
                <p:oleObj spid="_x0000_s1108" name="Equation" r:id="rId6" imgW="1396800" imgH="241200" progId="Equation.3">
                  <p:embed/>
                </p:oleObj>
              </mc:Choice>
              <mc:Fallback>
                <p:oleObj name="Equation" r:id="rId6" imgW="1396800" imgH="241200" progId="Equation.3">
                  <p:embed/>
                  <p:pic>
                    <p:nvPicPr>
                      <p:cNvPr id="17920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4724400"/>
                        <a:ext cx="347345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5" name="Object 5"/>
          <p:cNvGraphicFramePr>
            <a:graphicFrameLocks noChangeAspect="1"/>
          </p:cNvGraphicFramePr>
          <p:nvPr/>
        </p:nvGraphicFramePr>
        <p:xfrm>
          <a:off x="3657600" y="1905000"/>
          <a:ext cx="3536950" cy="2351088"/>
        </p:xfrm>
        <a:graphic>
          <a:graphicData uri="http://schemas.openxmlformats.org/presentationml/2006/ole">
            <mc:AlternateContent xmlns:mc="http://schemas.openxmlformats.org/markup-compatibility/2006">
              <mc:Choice xmlns:v="urn:schemas-microsoft-com:vml" Requires="v">
                <p:oleObj spid="_x0000_s1109" name="Equation" r:id="rId8" imgW="1422360" imgH="939600" progId="Equation.3">
                  <p:embed/>
                </p:oleObj>
              </mc:Choice>
              <mc:Fallback>
                <p:oleObj name="Equation" r:id="rId8" imgW="1422360" imgH="939600" progId="Equation.3">
                  <p:embed/>
                  <p:pic>
                    <p:nvPicPr>
                      <p:cNvPr id="17920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19050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7467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Position Vector Dot Matrix</a:t>
            </a:r>
          </a:p>
        </p:txBody>
      </p:sp>
      <p:graphicFrame>
        <p:nvGraphicFramePr>
          <p:cNvPr id="180227"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spid="_x0000_s2077" name="Equation" r:id="rId4" imgW="1396800" imgH="241200" progId="Equation.3">
                  <p:embed/>
                </p:oleObj>
              </mc:Choice>
              <mc:Fallback>
                <p:oleObj name="Equation" r:id="rId4" imgW="1396800" imgH="241200" progId="Equation.3">
                  <p:embed/>
                  <p:pic>
                    <p:nvPicPr>
                      <p:cNvPr id="18022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28"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0229"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0"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1"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0232"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0233"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0234"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0235"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Tree>
    <p:extLst>
      <p:ext uri="{BB962C8B-B14F-4D97-AF65-F5344CB8AC3E}">
        <p14:creationId xmlns:p14="http://schemas.microsoft.com/office/powerpoint/2010/main" val="1661245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t>Position Vector Dot Matrix</a:t>
            </a:r>
          </a:p>
        </p:txBody>
      </p:sp>
      <p:graphicFrame>
        <p:nvGraphicFramePr>
          <p:cNvPr id="181251"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spid="_x0000_s3101" name="Equation" r:id="rId4" imgW="1396800" imgH="241200" progId="Equation.3">
                  <p:embed/>
                </p:oleObj>
              </mc:Choice>
              <mc:Fallback>
                <p:oleObj name="Equation" r:id="rId4" imgW="1396800" imgH="241200" progId="Equation.3">
                  <p:embed/>
                  <p:pic>
                    <p:nvPicPr>
                      <p:cNvPr id="18125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2"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1253"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4"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5"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1256"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57"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58"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1259"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0"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1"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2"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63"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64"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1265"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6" name="Line 18"/>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7" name="Line 19"/>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8" name="Text Box 20"/>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1269" name="Text Box 21"/>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1270" name="Text Box 22"/>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1271" name="Text Box 23"/>
          <p:cNvSpPr txBox="1">
            <a:spLocks noChangeArrowheads="1"/>
          </p:cNvSpPr>
          <p:nvPr/>
        </p:nvSpPr>
        <p:spPr bwMode="auto">
          <a:xfrm>
            <a:off x="7086600" y="2743200"/>
            <a:ext cx="1176338" cy="396875"/>
          </a:xfrm>
          <a:prstGeom prst="rect">
            <a:avLst/>
          </a:prstGeom>
          <a:noFill/>
          <a:ln w="12700">
            <a:noFill/>
            <a:miter lim="800000"/>
            <a:headEnd/>
            <a:tailEnd/>
          </a:ln>
          <a:effectLst/>
        </p:spPr>
        <p:txBody>
          <a:bodyPr wrap="none">
            <a:spAutoFit/>
          </a:bodyPr>
          <a:lstStyle/>
          <a:p>
            <a:pPr algn="ctr"/>
            <a:r>
              <a:rPr lang="en-US" sz="2000"/>
              <a:t>Matrix </a:t>
            </a:r>
            <a:r>
              <a:rPr lang="en-US" sz="2000" b="1"/>
              <a:t>M</a:t>
            </a:r>
          </a:p>
        </p:txBody>
      </p:sp>
    </p:spTree>
    <p:extLst>
      <p:ext uri="{BB962C8B-B14F-4D97-AF65-F5344CB8AC3E}">
        <p14:creationId xmlns:p14="http://schemas.microsoft.com/office/powerpoint/2010/main" val="1582258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Attendance</a:t>
            </a:r>
          </a:p>
        </p:txBody>
      </p:sp>
      <p:sp>
        <p:nvSpPr>
          <p:cNvPr id="513027" name="Rectangle 3"/>
          <p:cNvSpPr>
            <a:spLocks noGrp="1" noChangeArrowheads="1"/>
          </p:cNvSpPr>
          <p:nvPr>
            <p:ph idx="1"/>
          </p:nvPr>
        </p:nvSpPr>
        <p:spPr/>
        <p:txBody>
          <a:bodyPr>
            <a:normAutofit/>
          </a:bodyPr>
          <a:lstStyle/>
          <a:p>
            <a:pPr lvl="2"/>
            <a:endParaRPr lang="en-US" dirty="0"/>
          </a:p>
          <a:p>
            <a:r>
              <a:rPr lang="en-US" dirty="0"/>
              <a:t>Attendance is overall not mandatory, but..</a:t>
            </a:r>
          </a:p>
          <a:p>
            <a:pPr lvl="1"/>
            <a:r>
              <a:rPr lang="en-US" dirty="0"/>
              <a:t>You are required to attend the lectures with student presentations you wrote a review for.</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245191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Position Vector Dot Matrix</a:t>
            </a:r>
          </a:p>
        </p:txBody>
      </p:sp>
      <p:graphicFrame>
        <p:nvGraphicFramePr>
          <p:cNvPr id="182275"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spid="_x0000_s4125" name="Equation" r:id="rId4" imgW="1396800" imgH="241200" progId="Equation.3">
                  <p:embed/>
                </p:oleObj>
              </mc:Choice>
              <mc:Fallback>
                <p:oleObj name="Equation" r:id="rId4" imgW="1396800" imgH="241200" progId="Equation.3">
                  <p:embed/>
                  <p:pic>
                    <p:nvPicPr>
                      <p:cNvPr id="18227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76"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77"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8"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9"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2280"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1"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2"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2283"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84"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5"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6"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7"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8"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2289"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90" name="Rectangle 18"/>
          <p:cNvSpPr>
            <a:spLocks noChangeArrowheads="1"/>
          </p:cNvSpPr>
          <p:nvPr/>
        </p:nvSpPr>
        <p:spPr bwMode="auto">
          <a:xfrm rot="783912">
            <a:off x="5943600" y="30480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91" name="Line 19"/>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2" name="Line 20"/>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3" name="Text Box 21"/>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2294" name="Text Box 22"/>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2295" name="Text Box 23"/>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2296" name="Text Box 24"/>
          <p:cNvSpPr txBox="1">
            <a:spLocks noChangeArrowheads="1"/>
          </p:cNvSpPr>
          <p:nvPr/>
        </p:nvSpPr>
        <p:spPr bwMode="auto">
          <a:xfrm>
            <a:off x="6980238" y="2878138"/>
            <a:ext cx="395287" cy="396875"/>
          </a:xfrm>
          <a:prstGeom prst="rect">
            <a:avLst/>
          </a:prstGeom>
          <a:noFill/>
          <a:ln w="12700">
            <a:noFill/>
            <a:miter lim="800000"/>
            <a:headEnd/>
            <a:tailEnd/>
          </a:ln>
          <a:effectLst/>
        </p:spPr>
        <p:txBody>
          <a:bodyPr wrap="none">
            <a:spAutoFit/>
          </a:bodyPr>
          <a:lstStyle/>
          <a:p>
            <a:pPr algn="ctr"/>
            <a:r>
              <a:rPr lang="en-US" sz="2000" b="1"/>
              <a:t>v</a:t>
            </a:r>
            <a:r>
              <a:rPr lang="en-US" sz="2000"/>
              <a:t>’</a:t>
            </a:r>
          </a:p>
        </p:txBody>
      </p:sp>
      <p:sp>
        <p:nvSpPr>
          <p:cNvPr id="182297" name="Line 25"/>
          <p:cNvSpPr>
            <a:spLocks noChangeShapeType="1"/>
          </p:cNvSpPr>
          <p:nvPr/>
        </p:nvSpPr>
        <p:spPr bwMode="auto">
          <a:xfrm rot="783912">
            <a:off x="6453188" y="3579813"/>
            <a:ext cx="381000" cy="0"/>
          </a:xfrm>
          <a:prstGeom prst="line">
            <a:avLst/>
          </a:prstGeom>
          <a:noFill/>
          <a:ln w="28575">
            <a:solidFill>
              <a:schemeClr val="tx1"/>
            </a:solidFill>
            <a:round/>
            <a:headEnd/>
            <a:tailEnd type="arrow" w="med" len="med"/>
          </a:ln>
          <a:effectLst/>
        </p:spPr>
        <p:txBody>
          <a:bodyPr wrap="none" anchor="ctr"/>
          <a:lstStyle/>
          <a:p>
            <a:endParaRPr lang="en-US"/>
          </a:p>
        </p:txBody>
      </p:sp>
      <p:sp>
        <p:nvSpPr>
          <p:cNvPr id="182298" name="Line 26"/>
          <p:cNvSpPr>
            <a:spLocks noChangeShapeType="1"/>
          </p:cNvSpPr>
          <p:nvPr/>
        </p:nvSpPr>
        <p:spPr bwMode="auto">
          <a:xfrm rot="783912" flipV="1">
            <a:off x="6904038" y="3197225"/>
            <a:ext cx="14287" cy="436563"/>
          </a:xfrm>
          <a:prstGeom prst="line">
            <a:avLst/>
          </a:prstGeom>
          <a:noFill/>
          <a:ln w="28575">
            <a:solidFill>
              <a:schemeClr val="tx1"/>
            </a:solidFill>
            <a:round/>
            <a:headEnd/>
            <a:tailEnd type="arrow" w="med" len="med"/>
          </a:ln>
          <a:effectLst/>
        </p:spPr>
        <p:txBody>
          <a:bodyPr wrap="none" anchor="ctr"/>
          <a:lstStyle/>
          <a:p>
            <a:endParaRPr lang="en-US"/>
          </a:p>
        </p:txBody>
      </p:sp>
    </p:spTree>
    <p:extLst>
      <p:ext uri="{BB962C8B-B14F-4D97-AF65-F5344CB8AC3E}">
        <p14:creationId xmlns:p14="http://schemas.microsoft.com/office/powerpoint/2010/main" val="63490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Direction Vector Dot Matrix</a:t>
            </a:r>
          </a:p>
        </p:txBody>
      </p:sp>
      <p:graphicFrame>
        <p:nvGraphicFramePr>
          <p:cNvPr id="184323" name="Object 3"/>
          <p:cNvGraphicFramePr>
            <a:graphicFrameLocks noChangeAspect="1"/>
          </p:cNvGraphicFramePr>
          <p:nvPr/>
        </p:nvGraphicFramePr>
        <p:xfrm>
          <a:off x="820738" y="1371600"/>
          <a:ext cx="3441700" cy="5340350"/>
        </p:xfrm>
        <a:graphic>
          <a:graphicData uri="http://schemas.openxmlformats.org/presentationml/2006/ole">
            <mc:AlternateContent xmlns:mc="http://schemas.openxmlformats.org/markup-compatibility/2006">
              <mc:Choice xmlns:v="urn:schemas-microsoft-com:vml" Requires="v">
                <p:oleObj spid="_x0000_s5203" name="Equation" r:id="rId4" imgW="1384200" imgH="2133360" progId="Equation.3">
                  <p:embed/>
                </p:oleObj>
              </mc:Choice>
              <mc:Fallback>
                <p:oleObj name="Equation" r:id="rId4" imgW="1384200" imgH="2133360" progId="Equation.3">
                  <p:embed/>
                  <p:pic>
                    <p:nvPicPr>
                      <p:cNvPr id="1843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8" y="1371600"/>
                        <a:ext cx="3441700"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4" name="Object 4"/>
          <p:cNvGraphicFramePr>
            <a:graphicFrameLocks noChangeAspect="1"/>
          </p:cNvGraphicFramePr>
          <p:nvPr/>
        </p:nvGraphicFramePr>
        <p:xfrm>
          <a:off x="4724400" y="4953000"/>
          <a:ext cx="2905125" cy="603250"/>
        </p:xfrm>
        <a:graphic>
          <a:graphicData uri="http://schemas.openxmlformats.org/presentationml/2006/ole">
            <mc:AlternateContent xmlns:mc="http://schemas.openxmlformats.org/markup-compatibility/2006">
              <mc:Choice xmlns:v="urn:schemas-microsoft-com:vml" Requires="v">
                <p:oleObj spid="_x0000_s5204" name="Equation" r:id="rId6" imgW="1168200" imgH="241200" progId="Equation.3">
                  <p:embed/>
                </p:oleObj>
              </mc:Choice>
              <mc:Fallback>
                <p:oleObj name="Equation" r:id="rId6" imgW="1168200" imgH="241200" progId="Equation.3">
                  <p:embed/>
                  <p:pic>
                    <p:nvPicPr>
                      <p:cNvPr id="18432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953000"/>
                        <a:ext cx="2905125"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5" name="Object 5"/>
          <p:cNvGraphicFramePr>
            <a:graphicFrameLocks noChangeAspect="1"/>
          </p:cNvGraphicFramePr>
          <p:nvPr/>
        </p:nvGraphicFramePr>
        <p:xfrm>
          <a:off x="4343400" y="1828800"/>
          <a:ext cx="3536950" cy="2351088"/>
        </p:xfrm>
        <a:graphic>
          <a:graphicData uri="http://schemas.openxmlformats.org/presentationml/2006/ole">
            <mc:AlternateContent xmlns:mc="http://schemas.openxmlformats.org/markup-compatibility/2006">
              <mc:Choice xmlns:v="urn:schemas-microsoft-com:vml" Requires="v">
                <p:oleObj spid="_x0000_s5205" name="Equation" r:id="rId8" imgW="1422360" imgH="939600" progId="Equation.3">
                  <p:embed/>
                </p:oleObj>
              </mc:Choice>
              <mc:Fallback>
                <p:oleObj name="Equation" r:id="rId8" imgW="1422360" imgH="939600" progId="Equation.3">
                  <p:embed/>
                  <p:pic>
                    <p:nvPicPr>
                      <p:cNvPr id="18432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18288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12739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Transformations</a:t>
            </a:r>
          </a:p>
        </p:txBody>
      </p:sp>
      <p:sp>
        <p:nvSpPr>
          <p:cNvPr id="23555" name="Rectangle 3"/>
          <p:cNvSpPr>
            <a:spLocks noGrp="1" noChangeArrowheads="1"/>
          </p:cNvSpPr>
          <p:nvPr>
            <p:ph type="body" idx="1"/>
          </p:nvPr>
        </p:nvSpPr>
        <p:spPr/>
        <p:txBody>
          <a:bodyPr/>
          <a:lstStyle/>
          <a:p>
            <a:pPr>
              <a:lnSpc>
                <a:spcPct val="90000"/>
              </a:lnSpc>
            </a:pPr>
            <a:r>
              <a:rPr lang="en-US" sz="2400"/>
              <a:t>To transform a vector </a:t>
            </a:r>
            <a:r>
              <a:rPr lang="en-US" sz="2400" b="1"/>
              <a:t>v </a:t>
            </a:r>
            <a:r>
              <a:rPr lang="en-US" sz="2400"/>
              <a:t>by matrix </a:t>
            </a:r>
            <a:r>
              <a:rPr lang="en-US" sz="2400" b="1"/>
              <a:t>M</a:t>
            </a:r>
            <a:r>
              <a:rPr lang="en-US" sz="2400"/>
              <a:t>:</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v</a:t>
            </a:r>
            <a:r>
              <a:rPr lang="en-US" sz="2400"/>
              <a:t>’=</a:t>
            </a:r>
            <a:r>
              <a:rPr lang="en-US" sz="2400" b="1"/>
              <a:t>v</a:t>
            </a:r>
            <a:r>
              <a:rPr lang="en-US" sz="2400" b="1">
                <a:cs typeface="Arial" charset="0"/>
              </a:rPr>
              <a:t>·M</a:t>
            </a:r>
          </a:p>
          <a:p>
            <a:pPr>
              <a:lnSpc>
                <a:spcPct val="90000"/>
              </a:lnSpc>
              <a:buFont typeface="Wingdings" pitchFamily="2" charset="2"/>
              <a:buNone/>
            </a:pPr>
            <a:endParaRPr lang="en-US" sz="1400">
              <a:cs typeface="Arial" charset="0"/>
            </a:endParaRPr>
          </a:p>
          <a:p>
            <a:pPr>
              <a:lnSpc>
                <a:spcPct val="90000"/>
              </a:lnSpc>
            </a:pPr>
            <a:r>
              <a:rPr lang="en-US" sz="2400">
                <a:cs typeface="Arial" charset="0"/>
              </a:rPr>
              <a:t>If we want to apply several transformations, we can just multiply by several matrices:</a:t>
            </a:r>
          </a:p>
          <a:p>
            <a:pPr>
              <a:lnSpc>
                <a:spcPct val="90000"/>
              </a:lnSpc>
              <a:buFont typeface="Wingdings" pitchFamily="2" charset="2"/>
              <a:buNone/>
            </a:pPr>
            <a:endParaRPr lang="en-US" sz="1400"/>
          </a:p>
          <a:p>
            <a:pPr>
              <a:lnSpc>
                <a:spcPct val="90000"/>
              </a:lnSpc>
              <a:buFont typeface="Wingdings" pitchFamily="2" charset="2"/>
              <a:buNone/>
            </a:pPr>
            <a:r>
              <a:rPr lang="en-US" sz="2400" b="1"/>
              <a:t>		v’=(((v</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b="1">
                <a:cs typeface="Arial" charset="0"/>
              </a:rPr>
              <a:t>…</a:t>
            </a:r>
          </a:p>
          <a:p>
            <a:pPr>
              <a:lnSpc>
                <a:spcPct val="90000"/>
              </a:lnSpc>
              <a:buFont typeface="Wingdings" pitchFamily="2" charset="2"/>
              <a:buNone/>
            </a:pPr>
            <a:endParaRPr lang="en-US" sz="1400" b="1"/>
          </a:p>
          <a:p>
            <a:pPr>
              <a:lnSpc>
                <a:spcPct val="90000"/>
              </a:lnSpc>
            </a:pPr>
            <a:r>
              <a:rPr lang="en-US" sz="2400"/>
              <a:t>Or we can concatenate the transformations into a single matrix:</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M</a:t>
            </a:r>
            <a:r>
              <a:rPr lang="en-US" sz="2400" b="1" baseline="-25000">
                <a:cs typeface="Arial" charset="0"/>
              </a:rPr>
              <a:t>total</a:t>
            </a:r>
            <a:r>
              <a:rPr lang="en-US" sz="2400" b="1"/>
              <a:t>=</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a:cs typeface="Arial" charset="0"/>
              </a:rPr>
              <a:t>…</a:t>
            </a:r>
          </a:p>
          <a:p>
            <a:pPr>
              <a:lnSpc>
                <a:spcPct val="90000"/>
              </a:lnSpc>
              <a:buFont typeface="Wingdings" pitchFamily="2" charset="2"/>
              <a:buNone/>
            </a:pPr>
            <a:r>
              <a:rPr lang="en-US" sz="2400"/>
              <a:t>		</a:t>
            </a:r>
            <a:r>
              <a:rPr lang="en-US" sz="2400" b="1"/>
              <a:t>v</a:t>
            </a:r>
            <a:r>
              <a:rPr lang="en-US" sz="2400"/>
              <a:t>’=</a:t>
            </a:r>
            <a:r>
              <a:rPr lang="en-US" sz="2400" b="1"/>
              <a:t>v</a:t>
            </a:r>
            <a:r>
              <a:rPr lang="en-US" sz="2400">
                <a:cs typeface="Arial" charset="0"/>
              </a:rPr>
              <a:t>·</a:t>
            </a:r>
            <a:r>
              <a:rPr lang="en-US" sz="2400" b="1">
                <a:cs typeface="Arial" charset="0"/>
              </a:rPr>
              <a:t>M</a:t>
            </a:r>
            <a:r>
              <a:rPr lang="en-US" sz="2400" baseline="-25000">
                <a:cs typeface="Arial" charset="0"/>
              </a:rPr>
              <a:t>total</a:t>
            </a:r>
            <a:endParaRPr lang="en-US" sz="2400">
              <a:cs typeface="Arial" charset="0"/>
            </a:endParaRPr>
          </a:p>
        </p:txBody>
      </p:sp>
    </p:spTree>
    <p:extLst>
      <p:ext uri="{BB962C8B-B14F-4D97-AF65-F5344CB8AC3E}">
        <p14:creationId xmlns:p14="http://schemas.microsoft.com/office/powerpoint/2010/main" val="1701279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t>Inversion</a:t>
            </a:r>
          </a:p>
        </p:txBody>
      </p:sp>
      <p:sp>
        <p:nvSpPr>
          <p:cNvPr id="183299" name="Rectangle 3"/>
          <p:cNvSpPr>
            <a:spLocks noGrp="1" noChangeArrowheads="1"/>
          </p:cNvSpPr>
          <p:nvPr>
            <p:ph type="body" idx="1"/>
          </p:nvPr>
        </p:nvSpPr>
        <p:spPr/>
        <p:txBody>
          <a:bodyPr/>
          <a:lstStyle/>
          <a:p>
            <a:r>
              <a:rPr lang="en-US"/>
              <a:t>If </a:t>
            </a:r>
            <a:r>
              <a:rPr lang="en-US" b="1"/>
              <a:t>M</a:t>
            </a:r>
            <a:r>
              <a:rPr lang="en-US"/>
              <a:t> transforms </a:t>
            </a:r>
            <a:r>
              <a:rPr lang="en-US" b="1"/>
              <a:t>v</a:t>
            </a:r>
            <a:r>
              <a:rPr lang="en-US"/>
              <a:t> into world space, then  </a:t>
            </a:r>
            <a:r>
              <a:rPr lang="en-US" b="1"/>
              <a:t>M</a:t>
            </a:r>
            <a:r>
              <a:rPr lang="en-US" baseline="30000"/>
              <a:t>-1</a:t>
            </a:r>
            <a:r>
              <a:rPr lang="en-US"/>
              <a:t> transforms </a:t>
            </a:r>
            <a:r>
              <a:rPr lang="en-US" b="1"/>
              <a:t>v</a:t>
            </a:r>
            <a:r>
              <a:rPr lang="en-US"/>
              <a:t>’ back into local space</a:t>
            </a:r>
          </a:p>
        </p:txBody>
      </p:sp>
      <p:graphicFrame>
        <p:nvGraphicFramePr>
          <p:cNvPr id="183300" name="Object 4"/>
          <p:cNvGraphicFramePr>
            <a:graphicFrameLocks noChangeAspect="1"/>
          </p:cNvGraphicFramePr>
          <p:nvPr/>
        </p:nvGraphicFramePr>
        <p:xfrm>
          <a:off x="1143000" y="3581400"/>
          <a:ext cx="1831975" cy="2225675"/>
        </p:xfrm>
        <a:graphic>
          <a:graphicData uri="http://schemas.openxmlformats.org/presentationml/2006/ole">
            <mc:AlternateContent xmlns:mc="http://schemas.openxmlformats.org/markup-compatibility/2006">
              <mc:Choice xmlns:v="urn:schemas-microsoft-com:vml" Requires="v">
                <p:oleObj spid="_x0000_s8221" name="Equation" r:id="rId4" imgW="736560" imgH="888840" progId="Equation.3">
                  <p:embed/>
                </p:oleObj>
              </mc:Choice>
              <mc:Fallback>
                <p:oleObj name="Equation" r:id="rId4" imgW="736560" imgH="888840" progId="Equation.3">
                  <p:embed/>
                  <p:pic>
                    <p:nvPicPr>
                      <p:cNvPr id="1833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581400"/>
                        <a:ext cx="1831975" cy="222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1255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t>Matrix Transformations</a:t>
            </a:r>
          </a:p>
        </p:txBody>
      </p:sp>
      <p:sp>
        <p:nvSpPr>
          <p:cNvPr id="160771" name="Rectangle 3"/>
          <p:cNvSpPr>
            <a:spLocks noGrp="1" noChangeArrowheads="1"/>
          </p:cNvSpPr>
          <p:nvPr>
            <p:ph type="body" idx="1"/>
          </p:nvPr>
        </p:nvSpPr>
        <p:spPr/>
        <p:txBody>
          <a:bodyPr>
            <a:normAutofit lnSpcReduction="10000"/>
          </a:bodyPr>
          <a:lstStyle/>
          <a:p>
            <a:pPr>
              <a:lnSpc>
                <a:spcPct val="90000"/>
              </a:lnSpc>
            </a:pPr>
            <a:r>
              <a:rPr lang="en-US" sz="2400" dirty="0"/>
              <a:t>We usually transform vertices from some local space where they are defined into a world space</a:t>
            </a:r>
          </a:p>
          <a:p>
            <a:pPr>
              <a:lnSpc>
                <a:spcPct val="90000"/>
              </a:lnSpc>
              <a:buFont typeface="Wingdings" pitchFamily="2" charset="2"/>
              <a:buNone/>
            </a:pPr>
            <a:r>
              <a:rPr lang="en-US" sz="2400" b="1" dirty="0"/>
              <a:t>		v</a:t>
            </a:r>
            <a:r>
              <a:rPr lang="en-US" sz="2400" dirty="0"/>
              <a:t>’ = </a:t>
            </a:r>
            <a:r>
              <a:rPr lang="en-US" sz="2400" b="1" dirty="0" err="1"/>
              <a:t>v</a:t>
            </a:r>
            <a:r>
              <a:rPr lang="en-US" sz="2400" b="1" dirty="0" err="1">
                <a:cs typeface="Arial" charset="0"/>
              </a:rPr>
              <a:t>·</a:t>
            </a:r>
            <a:r>
              <a:rPr lang="en-US" sz="2400" b="1" dirty="0" err="1"/>
              <a:t>W</a:t>
            </a:r>
            <a:endParaRPr lang="en-US" sz="2400" b="1" dirty="0"/>
          </a:p>
          <a:p>
            <a:pPr>
              <a:lnSpc>
                <a:spcPct val="90000"/>
              </a:lnSpc>
              <a:buFont typeface="Wingdings" pitchFamily="2" charset="2"/>
              <a:buNone/>
            </a:pPr>
            <a:endParaRPr lang="en-US" sz="2400" b="1" dirty="0"/>
          </a:p>
          <a:p>
            <a:pPr>
              <a:lnSpc>
                <a:spcPct val="90000"/>
              </a:lnSpc>
            </a:pPr>
            <a:r>
              <a:rPr lang="en-US" sz="2400" dirty="0"/>
              <a:t>Once in world space, we can perform operations that require everything to be in the same space (collision detection, high quality lighting…)</a:t>
            </a:r>
          </a:p>
          <a:p>
            <a:pPr>
              <a:lnSpc>
                <a:spcPct val="90000"/>
              </a:lnSpc>
            </a:pPr>
            <a:endParaRPr lang="en-US" sz="2400" dirty="0"/>
          </a:p>
          <a:p>
            <a:pPr>
              <a:lnSpc>
                <a:spcPct val="90000"/>
              </a:lnSpc>
            </a:pPr>
            <a:r>
              <a:rPr lang="en-US" sz="2400" dirty="0"/>
              <a:t>Then, they are transformed into a camera’s space, and then projected into 2D</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·C</a:t>
            </a:r>
            <a:r>
              <a:rPr lang="en-US" sz="2400" b="1" baseline="30000" dirty="0">
                <a:cs typeface="Arial" charset="0"/>
              </a:rPr>
              <a:t>-1</a:t>
            </a:r>
            <a:r>
              <a:rPr lang="en-US" sz="2400" b="1" dirty="0">
                <a:cs typeface="Arial" charset="0"/>
              </a:rPr>
              <a:t>·P</a:t>
            </a:r>
          </a:p>
          <a:p>
            <a:pPr>
              <a:lnSpc>
                <a:spcPct val="90000"/>
              </a:lnSpc>
              <a:buFont typeface="Wingdings" pitchFamily="2" charset="2"/>
              <a:buNone/>
            </a:pPr>
            <a:endParaRPr lang="en-US" sz="2400" b="1" dirty="0"/>
          </a:p>
          <a:p>
            <a:pPr>
              <a:lnSpc>
                <a:spcPct val="90000"/>
              </a:lnSpc>
            </a:pPr>
            <a:r>
              <a:rPr lang="en-US" sz="2400" dirty="0"/>
              <a:t>In simple situations, we can do this all in one step:</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·W·C</a:t>
            </a:r>
            <a:r>
              <a:rPr lang="en-US" sz="2400" b="1" baseline="30000" dirty="0">
                <a:cs typeface="Arial" charset="0"/>
              </a:rPr>
              <a:t>-1</a:t>
            </a:r>
            <a:r>
              <a:rPr lang="en-US" sz="2400" b="1" dirty="0">
                <a:cs typeface="Arial" charset="0"/>
              </a:rPr>
              <a:t>·P</a:t>
            </a:r>
          </a:p>
        </p:txBody>
      </p:sp>
    </p:spTree>
    <p:extLst>
      <p:ext uri="{BB962C8B-B14F-4D97-AF65-F5344CB8AC3E}">
        <p14:creationId xmlns:p14="http://schemas.microsoft.com/office/powerpoint/2010/main" val="2458210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(Forward) Kinematics</a:t>
            </a:r>
          </a:p>
        </p:txBody>
      </p:sp>
    </p:spTree>
    <p:extLst>
      <p:ext uri="{BB962C8B-B14F-4D97-AF65-F5344CB8AC3E}">
        <p14:creationId xmlns:p14="http://schemas.microsoft.com/office/powerpoint/2010/main" val="1822621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04800" y="1524000"/>
            <a:ext cx="8229600" cy="5029200"/>
          </a:xfrm>
        </p:spPr>
        <p:txBody>
          <a:bodyPr/>
          <a:lstStyle/>
          <a:p>
            <a:pPr eaLnBrk="1" hangingPunct="1"/>
            <a:r>
              <a:rPr lang="en-US" dirty="0"/>
              <a:t>Representation: skeletal model</a:t>
            </a:r>
          </a:p>
          <a:p>
            <a:pPr lvl="1" eaLnBrk="1" hangingPunct="1"/>
            <a:r>
              <a:rPr lang="en-US" dirty="0"/>
              <a:t>A VH is represented by a polyhedral model (or mesh)</a:t>
            </a:r>
          </a:p>
          <a:p>
            <a:pPr lvl="1" eaLnBrk="1" hangingPunct="1"/>
            <a:r>
              <a:rPr lang="en-US" dirty="0"/>
              <a:t>An underlying skeleton deforms this mesh</a:t>
            </a:r>
          </a:p>
          <a:p>
            <a:pPr lvl="2" eaLnBrk="1" hangingPunct="1"/>
            <a:r>
              <a:rPr lang="en-US" dirty="0"/>
              <a:t>Joints, connected by bones</a:t>
            </a:r>
          </a:p>
          <a:p>
            <a:pPr lvl="1" eaLnBrk="1" hangingPunct="1"/>
            <a:r>
              <a:rPr lang="en-US" dirty="0"/>
              <a:t>A pose is defined by the rotations of the joints and the position of the root joint</a:t>
            </a:r>
          </a:p>
          <a:p>
            <a:pPr lvl="1" eaLnBrk="1" hangingPunct="1">
              <a:buFont typeface="Arial" charset="0"/>
              <a:buNone/>
            </a:pPr>
            <a:endParaRPr lang="en-US" dirty="0"/>
          </a:p>
          <a:p>
            <a:pPr lvl="2" eaLnBrk="1" hangingPunct="1">
              <a:buFont typeface="Arial" charset="0"/>
              <a:buNone/>
            </a:pPr>
            <a:endParaRPr lang="en-US" dirty="0"/>
          </a:p>
        </p:txBody>
      </p:sp>
      <p:sp>
        <p:nvSpPr>
          <p:cNvPr id="9218" name="Rectangle 2"/>
          <p:cNvSpPr>
            <a:spLocks noGrp="1" noChangeArrowheads="1"/>
          </p:cNvSpPr>
          <p:nvPr>
            <p:ph type="title"/>
          </p:nvPr>
        </p:nvSpPr>
        <p:spPr/>
        <p:txBody>
          <a:bodyPr/>
          <a:lstStyle/>
          <a:p>
            <a:pPr eaLnBrk="1" hangingPunct="1"/>
            <a:r>
              <a:rPr lang="en-US" dirty="0"/>
              <a:t>Virtual Characters</a:t>
            </a:r>
            <a:endParaRPr lang="nl-NL" dirty="0"/>
          </a:p>
        </p:txBody>
      </p:sp>
      <p:pic>
        <p:nvPicPr>
          <p:cNvPr id="9220" name="Picture 4" descr="axisralph"/>
          <p:cNvPicPr>
            <a:picLocks noChangeAspect="1" noChangeArrowheads="1"/>
          </p:cNvPicPr>
          <p:nvPr/>
        </p:nvPicPr>
        <p:blipFill>
          <a:blip r:embed="rId3" cstate="print"/>
          <a:srcRect/>
          <a:stretch>
            <a:fillRect/>
          </a:stretch>
        </p:blipFill>
        <p:spPr bwMode="auto">
          <a:xfrm>
            <a:off x="5334000" y="4591250"/>
            <a:ext cx="3733800" cy="2190550"/>
          </a:xfrm>
          <a:prstGeom prst="rect">
            <a:avLst/>
          </a:prstGeom>
          <a:noFill/>
          <a:ln w="9525">
            <a:noFill/>
            <a:miter lim="800000"/>
            <a:headEnd/>
            <a:tailEnd/>
          </a:ln>
        </p:spPr>
      </p:pic>
    </p:spTree>
    <p:extLst>
      <p:ext uri="{BB962C8B-B14F-4D97-AF65-F5344CB8AC3E}">
        <p14:creationId xmlns:p14="http://schemas.microsoft.com/office/powerpoint/2010/main" val="2869853713"/>
      </p:ext>
    </p:extLst>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50"/>
          <p:cNvSpPr>
            <a:spLocks noGrp="1" noChangeArrowheads="1"/>
          </p:cNvSpPr>
          <p:nvPr>
            <p:ph type="title"/>
          </p:nvPr>
        </p:nvSpPr>
        <p:spPr/>
        <p:txBody>
          <a:bodyPr/>
          <a:lstStyle/>
          <a:p>
            <a:r>
              <a:rPr lang="en-US"/>
              <a:t>Example Joint Hierarchy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50" y="1981200"/>
            <a:ext cx="7312900" cy="4267711"/>
          </a:xfrm>
          <a:prstGeom prst="rect">
            <a:avLst/>
          </a:prstGeom>
        </p:spPr>
      </p:pic>
    </p:spTree>
    <p:extLst>
      <p:ext uri="{BB962C8B-B14F-4D97-AF65-F5344CB8AC3E}">
        <p14:creationId xmlns:p14="http://schemas.microsoft.com/office/powerpoint/2010/main" val="3019661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DOFs</a:t>
            </a:r>
          </a:p>
        </p:txBody>
      </p:sp>
      <p:sp>
        <p:nvSpPr>
          <p:cNvPr id="137219" name="Rectangle 3"/>
          <p:cNvSpPr>
            <a:spLocks noGrp="1" noChangeArrowheads="1"/>
          </p:cNvSpPr>
          <p:nvPr>
            <p:ph type="body" idx="1"/>
          </p:nvPr>
        </p:nvSpPr>
        <p:spPr/>
        <p:txBody>
          <a:bodyPr/>
          <a:lstStyle/>
          <a:p>
            <a:pPr>
              <a:lnSpc>
                <a:spcPct val="90000"/>
              </a:lnSpc>
            </a:pPr>
            <a:r>
              <a:rPr lang="en-US" sz="2800" b="1" dirty="0"/>
              <a:t>Degree of Freedom (DOF)</a:t>
            </a:r>
          </a:p>
          <a:p>
            <a:pPr lvl="1">
              <a:lnSpc>
                <a:spcPct val="90000"/>
              </a:lnSpc>
            </a:pPr>
            <a:r>
              <a:rPr lang="en-US" sz="2400" dirty="0"/>
              <a:t>A variable </a:t>
            </a:r>
            <a:r>
              <a:rPr lang="en-US" sz="2400" dirty="0">
                <a:cs typeface="Arial" charset="0"/>
              </a:rPr>
              <a:t>φ </a:t>
            </a:r>
            <a:r>
              <a:rPr lang="en-US" sz="2400" dirty="0"/>
              <a:t>describing a particular axis or dimension of movement within a joint</a:t>
            </a:r>
          </a:p>
          <a:p>
            <a:pPr lvl="1">
              <a:lnSpc>
                <a:spcPct val="90000"/>
              </a:lnSpc>
            </a:pPr>
            <a:endParaRPr lang="en-US" sz="2400" dirty="0"/>
          </a:p>
          <a:p>
            <a:pPr>
              <a:lnSpc>
                <a:spcPct val="90000"/>
              </a:lnSpc>
            </a:pPr>
            <a:r>
              <a:rPr lang="en-US" sz="2800" dirty="0"/>
              <a:t>Joints typically have around 1-6 DOFs (</a:t>
            </a:r>
            <a:r>
              <a:rPr lang="en-US" sz="2800" dirty="0">
                <a:cs typeface="Arial" charset="0"/>
              </a:rPr>
              <a:t>φ</a:t>
            </a:r>
            <a:r>
              <a:rPr lang="en-US" sz="2800" baseline="-25000" dirty="0">
                <a:cs typeface="Arial" charset="0"/>
              </a:rPr>
              <a:t>1</a:t>
            </a:r>
            <a:r>
              <a:rPr lang="en-US" sz="2800" dirty="0">
                <a:cs typeface="Arial" charset="0"/>
              </a:rPr>
              <a:t>…</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pPr>
            <a:endParaRPr lang="en-US" sz="2800" dirty="0"/>
          </a:p>
          <a:p>
            <a:pPr>
              <a:lnSpc>
                <a:spcPct val="90000"/>
              </a:lnSpc>
            </a:pPr>
            <a:r>
              <a:rPr lang="en-US" sz="2800" dirty="0"/>
              <a:t>Changing the DOF values over time results in the animation of the skeleton</a:t>
            </a:r>
          </a:p>
          <a:p>
            <a:pPr>
              <a:lnSpc>
                <a:spcPct val="90000"/>
              </a:lnSpc>
            </a:pPr>
            <a:endParaRPr lang="en-US" sz="2800" dirty="0"/>
          </a:p>
          <a:p>
            <a:pPr>
              <a:lnSpc>
                <a:spcPct val="90000"/>
              </a:lnSpc>
            </a:pPr>
            <a:r>
              <a:rPr lang="en-US" sz="2800" dirty="0"/>
              <a:t>Note: in a mathematical sense, a free rigid body has 6 DOFs: 3 for position and 3 for rotation</a:t>
            </a:r>
          </a:p>
        </p:txBody>
      </p:sp>
    </p:spTree>
    <p:extLst>
      <p:ext uri="{BB962C8B-B14F-4D97-AF65-F5344CB8AC3E}">
        <p14:creationId xmlns:p14="http://schemas.microsoft.com/office/powerpoint/2010/main" val="3889157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Kinematics</a:t>
            </a:r>
          </a:p>
        </p:txBody>
      </p:sp>
      <p:sp>
        <p:nvSpPr>
          <p:cNvPr id="136195" name="Rectangle 3"/>
          <p:cNvSpPr>
            <a:spLocks noGrp="1" noChangeArrowheads="1"/>
          </p:cNvSpPr>
          <p:nvPr>
            <p:ph type="body" idx="1"/>
          </p:nvPr>
        </p:nvSpPr>
        <p:spPr/>
        <p:txBody>
          <a:bodyPr>
            <a:normAutofit fontScale="92500"/>
          </a:bodyPr>
          <a:lstStyle/>
          <a:p>
            <a:pPr>
              <a:lnSpc>
                <a:spcPct val="90000"/>
              </a:lnSpc>
            </a:pPr>
            <a:r>
              <a:rPr lang="en-US" sz="2800" b="1" dirty="0"/>
              <a:t>Kinematics</a:t>
            </a:r>
          </a:p>
          <a:p>
            <a:pPr lvl="1">
              <a:lnSpc>
                <a:spcPct val="90000"/>
              </a:lnSpc>
            </a:pPr>
            <a:r>
              <a:rPr lang="en-US" sz="2400" dirty="0"/>
              <a:t>The analysis of motion independent of physical forces. Kinematics deals with position, velocity, acceleration, and their rotational counterparts, orientation, angular velocity, and angular acceleration.</a:t>
            </a:r>
          </a:p>
          <a:p>
            <a:pPr lvl="1">
              <a:lnSpc>
                <a:spcPct val="90000"/>
              </a:lnSpc>
            </a:pPr>
            <a:endParaRPr lang="en-US" sz="2400" dirty="0"/>
          </a:p>
          <a:p>
            <a:pPr>
              <a:lnSpc>
                <a:spcPct val="90000"/>
              </a:lnSpc>
            </a:pPr>
            <a:r>
              <a:rPr lang="en-US" sz="2800" b="1" dirty="0"/>
              <a:t>Forward Kinematics</a:t>
            </a:r>
          </a:p>
          <a:p>
            <a:pPr lvl="1">
              <a:lnSpc>
                <a:spcPct val="90000"/>
              </a:lnSpc>
            </a:pPr>
            <a:r>
              <a:rPr lang="en-US" sz="2400" dirty="0"/>
              <a:t>The process of computing world space geometric data from DOFs</a:t>
            </a:r>
          </a:p>
          <a:p>
            <a:pPr lvl="1">
              <a:lnSpc>
                <a:spcPct val="90000"/>
              </a:lnSpc>
            </a:pPr>
            <a:endParaRPr lang="en-US" sz="2400" dirty="0"/>
          </a:p>
          <a:p>
            <a:pPr>
              <a:lnSpc>
                <a:spcPct val="90000"/>
              </a:lnSpc>
            </a:pPr>
            <a:r>
              <a:rPr lang="en-US" sz="2800" b="1" dirty="0"/>
              <a:t>Inverse Kinematics</a:t>
            </a:r>
          </a:p>
          <a:p>
            <a:pPr lvl="1">
              <a:lnSpc>
                <a:spcPct val="90000"/>
              </a:lnSpc>
            </a:pPr>
            <a:r>
              <a:rPr lang="en-US" sz="2400" dirty="0"/>
              <a:t>The process of computing a set of DOFs that causes some world space goal to be met (I.e., place the hand on the door knob…)</a:t>
            </a:r>
          </a:p>
        </p:txBody>
      </p:sp>
    </p:spTree>
    <p:extLst>
      <p:ext uri="{BB962C8B-B14F-4D97-AF65-F5344CB8AC3E}">
        <p14:creationId xmlns:p14="http://schemas.microsoft.com/office/powerpoint/2010/main" val="3580982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458200" cy="4953000"/>
          </a:xfrm>
        </p:spPr>
        <p:txBody>
          <a:bodyPr>
            <a:normAutofit fontScale="85000" lnSpcReduction="20000"/>
          </a:bodyPr>
          <a:lstStyle/>
          <a:p>
            <a:r>
              <a:rPr lang="en-US" dirty="0"/>
              <a:t>You will send a one A4 page review for each paper. In total, you should have 6 reviews .</a:t>
            </a:r>
          </a:p>
          <a:p>
            <a:pPr lvl="1"/>
            <a:r>
              <a:rPr lang="en-US" dirty="0"/>
              <a:t>Similar to peer-review process of conferences and journals</a:t>
            </a:r>
          </a:p>
          <a:p>
            <a:endParaRPr lang="en-US" dirty="0"/>
          </a:p>
          <a:p>
            <a:r>
              <a:rPr lang="en-US" dirty="0"/>
              <a:t>Deadline for submitting these reviews is one day before the lecture until 23:59</a:t>
            </a:r>
          </a:p>
          <a:p>
            <a:endParaRPr lang="en-US" dirty="0"/>
          </a:p>
          <a:p>
            <a:r>
              <a:rPr lang="en-US" dirty="0"/>
              <a:t>You are not limited to 6 papers though, read as much as you can, participate the presentations and ask questions!</a:t>
            </a:r>
          </a:p>
          <a:p>
            <a:endParaRPr lang="en-US" dirty="0"/>
          </a:p>
          <a:p>
            <a:r>
              <a:rPr lang="en-US" b="1" dirty="0"/>
              <a:t>Note: In all your emails to the teacher or the TA, you must include [INFOMCANIM 2023-24] in the subject line of your email</a:t>
            </a:r>
            <a:r>
              <a:rPr lang="en-US" dirty="0"/>
              <a:t>.</a:t>
            </a:r>
          </a:p>
          <a:p>
            <a:endParaRPr lang="en-US" dirty="0"/>
          </a:p>
        </p:txBody>
      </p:sp>
    </p:spTree>
    <p:extLst>
      <p:ext uri="{BB962C8B-B14F-4D97-AF65-F5344CB8AC3E}">
        <p14:creationId xmlns:p14="http://schemas.microsoft.com/office/powerpoint/2010/main" val="4208671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Skeletons</a:t>
            </a:r>
          </a:p>
        </p:txBody>
      </p:sp>
      <p:sp>
        <p:nvSpPr>
          <p:cNvPr id="55299" name="Rectangle 3"/>
          <p:cNvSpPr>
            <a:spLocks noGrp="1" noChangeArrowheads="1"/>
          </p:cNvSpPr>
          <p:nvPr>
            <p:ph type="body" idx="1"/>
          </p:nvPr>
        </p:nvSpPr>
        <p:spPr/>
        <p:txBody>
          <a:bodyPr>
            <a:normAutofit/>
          </a:bodyPr>
          <a:lstStyle/>
          <a:p>
            <a:pPr>
              <a:lnSpc>
                <a:spcPct val="90000"/>
              </a:lnSpc>
            </a:pPr>
            <a:r>
              <a:rPr lang="en-US" sz="2800" b="1" dirty="0"/>
              <a:t>Skeleton</a:t>
            </a:r>
          </a:p>
          <a:p>
            <a:pPr lvl="1">
              <a:lnSpc>
                <a:spcPct val="90000"/>
              </a:lnSpc>
            </a:pPr>
            <a:r>
              <a:rPr lang="en-US" sz="2400" dirty="0"/>
              <a:t>A pose-able framework of joints arranged in a tree structure. </a:t>
            </a:r>
          </a:p>
          <a:p>
            <a:pPr lvl="1">
              <a:lnSpc>
                <a:spcPct val="90000"/>
              </a:lnSpc>
            </a:pPr>
            <a:endParaRPr lang="en-US" sz="2400" dirty="0"/>
          </a:p>
          <a:p>
            <a:pPr>
              <a:lnSpc>
                <a:spcPct val="90000"/>
              </a:lnSpc>
            </a:pPr>
            <a:r>
              <a:rPr lang="en-US" sz="2800" b="1" dirty="0"/>
              <a:t>Joint</a:t>
            </a:r>
          </a:p>
          <a:p>
            <a:pPr lvl="1">
              <a:lnSpc>
                <a:spcPct val="90000"/>
              </a:lnSpc>
            </a:pPr>
            <a:r>
              <a:rPr lang="en-US" sz="2400" dirty="0"/>
              <a:t>Allows relative movement within the skeleton. </a:t>
            </a:r>
          </a:p>
          <a:p>
            <a:pPr lvl="1">
              <a:lnSpc>
                <a:spcPct val="90000"/>
              </a:lnSpc>
            </a:pPr>
            <a:r>
              <a:rPr lang="en-US" sz="2400" dirty="0"/>
              <a:t>Are essentially 4x4 matrix transformations</a:t>
            </a:r>
          </a:p>
          <a:p>
            <a:pPr lvl="1">
              <a:lnSpc>
                <a:spcPct val="90000"/>
              </a:lnSpc>
            </a:pPr>
            <a:r>
              <a:rPr lang="en-US" sz="2400" dirty="0"/>
              <a:t>Can be rotational, translational, or other</a:t>
            </a:r>
          </a:p>
          <a:p>
            <a:pPr lvl="1">
              <a:lnSpc>
                <a:spcPct val="90000"/>
              </a:lnSpc>
            </a:pPr>
            <a:r>
              <a:rPr lang="en-US" sz="2400" dirty="0"/>
              <a:t>Synonym: </a:t>
            </a:r>
            <a:r>
              <a:rPr lang="en-US" sz="2400" b="1" dirty="0"/>
              <a:t>bone</a:t>
            </a:r>
          </a:p>
        </p:txBody>
      </p:sp>
    </p:spTree>
    <p:extLst>
      <p:ext uri="{BB962C8B-B14F-4D97-AF65-F5344CB8AC3E}">
        <p14:creationId xmlns:p14="http://schemas.microsoft.com/office/powerpoint/2010/main" val="10031528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Joints</a:t>
            </a:r>
          </a:p>
        </p:txBody>
      </p:sp>
      <p:sp>
        <p:nvSpPr>
          <p:cNvPr id="53251" name="Rectangle 3"/>
          <p:cNvSpPr>
            <a:spLocks noGrp="1" noChangeArrowheads="1"/>
          </p:cNvSpPr>
          <p:nvPr>
            <p:ph type="body" idx="1"/>
          </p:nvPr>
        </p:nvSpPr>
        <p:spPr>
          <a:xfrm>
            <a:off x="325438" y="1941513"/>
            <a:ext cx="8208962" cy="4114800"/>
          </a:xfrm>
        </p:spPr>
        <p:txBody>
          <a:bodyPr>
            <a:normAutofit/>
          </a:bodyPr>
          <a:lstStyle/>
          <a:p>
            <a:pPr>
              <a:lnSpc>
                <a:spcPct val="90000"/>
              </a:lnSpc>
            </a:pPr>
            <a:r>
              <a:rPr lang="en-US" sz="2800" dirty="0"/>
              <a:t>Core Joint Data</a:t>
            </a:r>
          </a:p>
          <a:p>
            <a:pPr lvl="1">
              <a:lnSpc>
                <a:spcPct val="90000"/>
              </a:lnSpc>
            </a:pPr>
            <a:r>
              <a:rPr lang="en-US" sz="2400" dirty="0"/>
              <a:t>DOFs (N floats)</a:t>
            </a:r>
          </a:p>
          <a:p>
            <a:pPr lvl="1">
              <a:lnSpc>
                <a:spcPct val="90000"/>
              </a:lnSpc>
            </a:pPr>
            <a:r>
              <a:rPr lang="en-US" sz="2400" dirty="0"/>
              <a:t>Local matrix: </a:t>
            </a:r>
            <a:r>
              <a:rPr lang="en-US" sz="2400" b="1" dirty="0"/>
              <a:t>L</a:t>
            </a:r>
            <a:endParaRPr lang="en-US" sz="2400" dirty="0"/>
          </a:p>
          <a:p>
            <a:pPr lvl="1">
              <a:lnSpc>
                <a:spcPct val="90000"/>
              </a:lnSpc>
            </a:pPr>
            <a:r>
              <a:rPr lang="en-US" sz="2400" dirty="0"/>
              <a:t>World matrix: </a:t>
            </a:r>
            <a:r>
              <a:rPr lang="en-US" sz="2400" b="1" dirty="0"/>
              <a:t>W</a:t>
            </a:r>
          </a:p>
          <a:p>
            <a:pPr lvl="1">
              <a:lnSpc>
                <a:spcPct val="90000"/>
              </a:lnSpc>
            </a:pPr>
            <a:endParaRPr lang="en-US" sz="2400" dirty="0"/>
          </a:p>
          <a:p>
            <a:pPr>
              <a:lnSpc>
                <a:spcPct val="90000"/>
              </a:lnSpc>
            </a:pPr>
            <a:r>
              <a:rPr lang="en-US" sz="2800" dirty="0"/>
              <a:t>Additional Data</a:t>
            </a:r>
          </a:p>
          <a:p>
            <a:pPr lvl="1">
              <a:lnSpc>
                <a:spcPct val="90000"/>
              </a:lnSpc>
            </a:pPr>
            <a:r>
              <a:rPr lang="en-US" sz="2400" dirty="0"/>
              <a:t>Joint offset vector: </a:t>
            </a:r>
            <a:r>
              <a:rPr lang="en-US" sz="2400" b="1" dirty="0"/>
              <a:t>r</a:t>
            </a:r>
            <a:endParaRPr lang="en-US" sz="2400" dirty="0"/>
          </a:p>
          <a:p>
            <a:pPr lvl="1">
              <a:lnSpc>
                <a:spcPct val="90000"/>
              </a:lnSpc>
            </a:pPr>
            <a:r>
              <a:rPr lang="en-US" sz="2400" dirty="0"/>
              <a:t>DOF limits (min &amp; max value per DOF)</a:t>
            </a:r>
          </a:p>
          <a:p>
            <a:pPr lvl="1">
              <a:lnSpc>
                <a:spcPct val="90000"/>
              </a:lnSpc>
            </a:pPr>
            <a:r>
              <a:rPr lang="en-US" sz="2400" dirty="0"/>
              <a:t>Tree data (pointers to children, siblings, parent…)</a:t>
            </a:r>
          </a:p>
        </p:txBody>
      </p:sp>
    </p:spTree>
    <p:extLst>
      <p:ext uri="{BB962C8B-B14F-4D97-AF65-F5344CB8AC3E}">
        <p14:creationId xmlns:p14="http://schemas.microsoft.com/office/powerpoint/2010/main" val="965160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Skeleton Posing Process</a:t>
            </a:r>
          </a:p>
        </p:txBody>
      </p:sp>
      <p:sp>
        <p:nvSpPr>
          <p:cNvPr id="57347" name="Rectangle 3"/>
          <p:cNvSpPr>
            <a:spLocks noGrp="1" noChangeArrowheads="1"/>
          </p:cNvSpPr>
          <p:nvPr>
            <p:ph type="body" idx="1"/>
          </p:nvPr>
        </p:nvSpPr>
        <p:spPr/>
        <p:txBody>
          <a:bodyPr/>
          <a:lstStyle/>
          <a:p>
            <a:pPr marL="533400" indent="-533400">
              <a:lnSpc>
                <a:spcPct val="90000"/>
              </a:lnSpc>
              <a:buFont typeface="Wingdings" pitchFamily="2" charset="2"/>
              <a:buAutoNum type="arabicPeriod"/>
            </a:pPr>
            <a:r>
              <a:rPr lang="en-US" sz="2400" dirty="0"/>
              <a:t>Specify all DOF values for the skeleton (</a:t>
            </a:r>
            <a:r>
              <a:rPr lang="en-US" sz="2400" b="1" dirty="0"/>
              <a:t>done by higher level animation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Recursively traverse through the hierarchy starting at the root and use forward kinematics to compute the world matrices (</a:t>
            </a:r>
            <a:r>
              <a:rPr lang="en-US" sz="2400" b="1" dirty="0"/>
              <a:t>done by skeleton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Use world matrices to deform skin &amp; render (</a:t>
            </a:r>
            <a:r>
              <a:rPr lang="en-US" sz="2400" b="1" dirty="0"/>
              <a:t>done by skinning system</a:t>
            </a:r>
            <a:r>
              <a:rPr lang="en-US" sz="2400" dirty="0"/>
              <a:t>)</a:t>
            </a:r>
          </a:p>
          <a:p>
            <a:pPr marL="533400" indent="-533400">
              <a:lnSpc>
                <a:spcPct val="90000"/>
              </a:lnSpc>
              <a:buFont typeface="Wingdings" pitchFamily="2" charset="2"/>
              <a:buNone/>
            </a:pPr>
            <a:endParaRPr lang="en-US" sz="2400" dirty="0"/>
          </a:p>
          <a:p>
            <a:pPr marL="533400" indent="-533400">
              <a:lnSpc>
                <a:spcPct val="90000"/>
              </a:lnSpc>
              <a:buFont typeface="Wingdings" pitchFamily="2" charset="2"/>
              <a:buNone/>
            </a:pPr>
            <a:r>
              <a:rPr lang="en-US" sz="2400" dirty="0"/>
              <a:t>Note: the matrices can also be used for other things such as collision detection, FX, etc.</a:t>
            </a:r>
          </a:p>
        </p:txBody>
      </p:sp>
    </p:spTree>
    <p:extLst>
      <p:ext uri="{BB962C8B-B14F-4D97-AF65-F5344CB8AC3E}">
        <p14:creationId xmlns:p14="http://schemas.microsoft.com/office/powerpoint/2010/main" val="1891552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Forward Kinematics</a:t>
            </a:r>
          </a:p>
        </p:txBody>
      </p:sp>
      <p:sp>
        <p:nvSpPr>
          <p:cNvPr id="130051" name="Rectangle 3"/>
          <p:cNvSpPr>
            <a:spLocks noGrp="1" noChangeArrowheads="1"/>
          </p:cNvSpPr>
          <p:nvPr>
            <p:ph type="body" idx="1"/>
          </p:nvPr>
        </p:nvSpPr>
        <p:spPr/>
        <p:txBody>
          <a:bodyPr/>
          <a:lstStyle/>
          <a:p>
            <a:pPr>
              <a:lnSpc>
                <a:spcPct val="90000"/>
              </a:lnSpc>
            </a:pPr>
            <a:r>
              <a:rPr lang="en-US" sz="2800" dirty="0"/>
              <a:t>In the recursive tree traversal, each joint first computes its local matrix </a:t>
            </a:r>
            <a:r>
              <a:rPr lang="en-US" sz="2800" b="1" dirty="0"/>
              <a:t>L</a:t>
            </a:r>
            <a:r>
              <a:rPr lang="en-US" sz="2800" dirty="0"/>
              <a:t> based on the values of its DOFs and some formula representative of the joint type:</a:t>
            </a:r>
          </a:p>
          <a:p>
            <a:pPr>
              <a:lnSpc>
                <a:spcPct val="90000"/>
              </a:lnSpc>
            </a:pPr>
            <a:endParaRPr lang="en-US" sz="1800" dirty="0"/>
          </a:p>
          <a:p>
            <a:pPr lvl="1">
              <a:lnSpc>
                <a:spcPct val="90000"/>
              </a:lnSpc>
              <a:buFont typeface="Wingdings" pitchFamily="2" charset="2"/>
              <a:buNone/>
            </a:pPr>
            <a:r>
              <a:rPr lang="en-US" sz="2400" dirty="0"/>
              <a:t>	Local matrix </a:t>
            </a:r>
            <a:r>
              <a:rPr lang="en-US" sz="2400" b="1" dirty="0"/>
              <a:t>L </a:t>
            </a:r>
            <a:r>
              <a:rPr lang="en-US" sz="2400" dirty="0"/>
              <a:t>= </a:t>
            </a:r>
            <a:r>
              <a:rPr lang="en-US" sz="2400" b="1" dirty="0" err="1"/>
              <a:t>L</a:t>
            </a:r>
            <a:r>
              <a:rPr lang="en-US" sz="2400" baseline="-25000" dirty="0" err="1"/>
              <a:t>joint</a:t>
            </a:r>
            <a:r>
              <a:rPr lang="en-US" sz="2400" dirty="0"/>
              <a:t>(</a:t>
            </a:r>
            <a:r>
              <a:rPr lang="en-US" sz="2400" dirty="0">
                <a:cs typeface="Arial" charset="0"/>
              </a:rPr>
              <a:t>φ</a:t>
            </a:r>
            <a:r>
              <a:rPr lang="en-US" sz="2400" baseline="-25000" dirty="0">
                <a:cs typeface="Arial" charset="0"/>
              </a:rPr>
              <a:t>1</a:t>
            </a:r>
            <a:r>
              <a:rPr lang="en-US" sz="2400" dirty="0">
                <a:cs typeface="Arial" charset="0"/>
              </a:rPr>
              <a:t>,φ</a:t>
            </a:r>
            <a:r>
              <a:rPr lang="en-US" sz="2400" baseline="-25000" dirty="0">
                <a:cs typeface="Arial" charset="0"/>
              </a:rPr>
              <a:t>2</a:t>
            </a:r>
            <a:r>
              <a:rPr lang="en-US" sz="2400" dirty="0">
                <a:cs typeface="Arial" charset="0"/>
              </a:rPr>
              <a:t>,…,</a:t>
            </a:r>
            <a:r>
              <a:rPr lang="en-US" sz="2400" dirty="0" err="1">
                <a:cs typeface="Arial" charset="0"/>
              </a:rPr>
              <a:t>φ</a:t>
            </a:r>
            <a:r>
              <a:rPr lang="en-US" sz="2400" baseline="-25000" dirty="0" err="1">
                <a:cs typeface="Arial" charset="0"/>
              </a:rPr>
              <a:t>N</a:t>
            </a:r>
            <a:r>
              <a:rPr lang="en-US" sz="2400" dirty="0"/>
              <a:t>)</a:t>
            </a:r>
          </a:p>
          <a:p>
            <a:pPr>
              <a:lnSpc>
                <a:spcPct val="90000"/>
              </a:lnSpc>
            </a:pPr>
            <a:endParaRPr lang="en-US" sz="1800" dirty="0"/>
          </a:p>
          <a:p>
            <a:pPr>
              <a:lnSpc>
                <a:spcPct val="90000"/>
              </a:lnSpc>
            </a:pPr>
            <a:r>
              <a:rPr lang="en-US" sz="2800" dirty="0"/>
              <a:t>Then, world matrix </a:t>
            </a:r>
            <a:r>
              <a:rPr lang="en-US" sz="2800" b="1" dirty="0"/>
              <a:t>W</a:t>
            </a:r>
            <a:r>
              <a:rPr lang="en-US" sz="2800" dirty="0"/>
              <a:t> is computed by concatenating </a:t>
            </a:r>
            <a:r>
              <a:rPr lang="en-US" sz="2800" b="1" dirty="0"/>
              <a:t>L</a:t>
            </a:r>
            <a:r>
              <a:rPr lang="en-US" sz="2800" dirty="0"/>
              <a:t> with the world matrix of the parent joint</a:t>
            </a:r>
          </a:p>
          <a:p>
            <a:pPr>
              <a:lnSpc>
                <a:spcPct val="90000"/>
              </a:lnSpc>
            </a:pPr>
            <a:endParaRPr lang="en-US" sz="1800" dirty="0"/>
          </a:p>
          <a:p>
            <a:pPr lvl="1">
              <a:lnSpc>
                <a:spcPct val="90000"/>
              </a:lnSpc>
              <a:buFont typeface="Wingdings" pitchFamily="2" charset="2"/>
              <a:buNone/>
            </a:pPr>
            <a:r>
              <a:rPr lang="en-US" sz="2400" dirty="0"/>
              <a:t>	World matrix </a:t>
            </a:r>
            <a:r>
              <a:rPr lang="en-US" sz="2400" b="1" dirty="0"/>
              <a:t>W </a:t>
            </a:r>
            <a:r>
              <a:rPr lang="en-US" sz="2400" dirty="0"/>
              <a:t>= </a:t>
            </a:r>
            <a:r>
              <a:rPr lang="en-US" sz="2400" b="1" dirty="0"/>
              <a:t>L </a:t>
            </a:r>
            <a:r>
              <a:rPr lang="en-US" sz="2400" b="1" dirty="0">
                <a:cs typeface="Arial" charset="0"/>
              </a:rPr>
              <a:t>· </a:t>
            </a:r>
            <a:r>
              <a:rPr lang="en-US" sz="2400" b="1" dirty="0" err="1"/>
              <a:t>W</a:t>
            </a:r>
            <a:r>
              <a:rPr lang="en-US" sz="2400" baseline="-25000" dirty="0" err="1"/>
              <a:t>parent</a:t>
            </a:r>
            <a:endParaRPr lang="en-US" sz="2400" dirty="0"/>
          </a:p>
        </p:txBody>
      </p:sp>
    </p:spTree>
    <p:extLst>
      <p:ext uri="{BB962C8B-B14F-4D97-AF65-F5344CB8AC3E}">
        <p14:creationId xmlns:p14="http://schemas.microsoft.com/office/powerpoint/2010/main" val="12027593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Joint Offsets</a:t>
            </a:r>
          </a:p>
        </p:txBody>
      </p:sp>
      <p:sp>
        <p:nvSpPr>
          <p:cNvPr id="118787" name="Rectangle 3"/>
          <p:cNvSpPr>
            <a:spLocks noGrp="1" noChangeArrowheads="1"/>
          </p:cNvSpPr>
          <p:nvPr>
            <p:ph type="body" idx="1"/>
          </p:nvPr>
        </p:nvSpPr>
        <p:spPr/>
        <p:txBody>
          <a:bodyPr/>
          <a:lstStyle/>
          <a:p>
            <a:r>
              <a:rPr lang="en-US"/>
              <a:t>It is convenient to have a 3D offset vector </a:t>
            </a:r>
            <a:r>
              <a:rPr lang="en-US" b="1"/>
              <a:t>r</a:t>
            </a:r>
            <a:r>
              <a:rPr lang="en-US"/>
              <a:t> for every joint which represents its pivot point relative to its parent’s matrix</a:t>
            </a:r>
          </a:p>
        </p:txBody>
      </p:sp>
      <p:graphicFrame>
        <p:nvGraphicFramePr>
          <p:cNvPr id="118788" name="Object 4"/>
          <p:cNvGraphicFramePr>
            <a:graphicFrameLocks noChangeAspect="1"/>
          </p:cNvGraphicFramePr>
          <p:nvPr/>
        </p:nvGraphicFramePr>
        <p:xfrm>
          <a:off x="2286000" y="3733800"/>
          <a:ext cx="3819525" cy="2333625"/>
        </p:xfrm>
        <a:graphic>
          <a:graphicData uri="http://schemas.openxmlformats.org/presentationml/2006/ole">
            <mc:AlternateContent xmlns:mc="http://schemas.openxmlformats.org/markup-compatibility/2006">
              <mc:Choice xmlns:v="urn:schemas-microsoft-com:vml" Requires="v">
                <p:oleObj spid="_x0000_s9245" r:id="rId4" imgW="1536700" imgH="939800" progId="Equation.3">
                  <p:embed/>
                </p:oleObj>
              </mc:Choice>
              <mc:Fallback>
                <p:oleObj r:id="rId4" imgW="1536700" imgH="939800" progId="Equation.3">
                  <p:embed/>
                  <p:pic>
                    <p:nvPicPr>
                      <p:cNvPr id="1187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733800"/>
                        <a:ext cx="3819525"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104932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a:lstStyle/>
          <a:p>
            <a:r>
              <a:rPr lang="en-US"/>
              <a:t>DOF Limits</a:t>
            </a:r>
          </a:p>
        </p:txBody>
      </p:sp>
      <p:sp>
        <p:nvSpPr>
          <p:cNvPr id="119811" name="Rectangle 1027"/>
          <p:cNvSpPr>
            <a:spLocks noGrp="1" noChangeArrowheads="1"/>
          </p:cNvSpPr>
          <p:nvPr>
            <p:ph type="body" idx="1"/>
          </p:nvPr>
        </p:nvSpPr>
        <p:spPr/>
        <p:txBody>
          <a:bodyPr/>
          <a:lstStyle/>
          <a:p>
            <a:r>
              <a:rPr lang="en-US" dirty="0"/>
              <a:t>It is nice to be able to limit a DOF to some range (for example, the elbow could be limited from 0</a:t>
            </a:r>
            <a:r>
              <a:rPr lang="en-US" dirty="0">
                <a:cs typeface="Arial" charset="0"/>
              </a:rPr>
              <a:t>º</a:t>
            </a:r>
            <a:r>
              <a:rPr lang="en-US" dirty="0"/>
              <a:t> to 150</a:t>
            </a:r>
            <a:r>
              <a:rPr lang="en-US" dirty="0">
                <a:cs typeface="Arial" charset="0"/>
              </a:rPr>
              <a:t>º</a:t>
            </a:r>
            <a:r>
              <a:rPr lang="en-US" dirty="0"/>
              <a:t>)</a:t>
            </a:r>
          </a:p>
          <a:p>
            <a:endParaRPr lang="en-US" dirty="0"/>
          </a:p>
          <a:p>
            <a:r>
              <a:rPr lang="en-US" dirty="0"/>
              <a:t>Usually, in a realistic character, all DOFs will be limited except the ones controlling the </a:t>
            </a:r>
            <a:r>
              <a:rPr lang="en-US" i="1" dirty="0"/>
              <a:t>root</a:t>
            </a:r>
          </a:p>
        </p:txBody>
      </p:sp>
    </p:spTree>
    <p:extLst>
      <p:ext uri="{BB962C8B-B14F-4D97-AF65-F5344CB8AC3E}">
        <p14:creationId xmlns:p14="http://schemas.microsoft.com/office/powerpoint/2010/main" val="20779264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Poses</a:t>
            </a:r>
          </a:p>
        </p:txBody>
      </p:sp>
      <p:sp>
        <p:nvSpPr>
          <p:cNvPr id="132099" name="Rectangle 3"/>
          <p:cNvSpPr>
            <a:spLocks noGrp="1" noChangeArrowheads="1"/>
          </p:cNvSpPr>
          <p:nvPr>
            <p:ph type="body" idx="1"/>
          </p:nvPr>
        </p:nvSpPr>
        <p:spPr/>
        <p:txBody>
          <a:bodyPr>
            <a:normAutofit lnSpcReduction="10000"/>
          </a:bodyPr>
          <a:lstStyle/>
          <a:p>
            <a:pPr>
              <a:lnSpc>
                <a:spcPct val="90000"/>
              </a:lnSpc>
            </a:pPr>
            <a:r>
              <a:rPr lang="en-US" sz="2400" dirty="0"/>
              <a:t>One can then adjust each of the DOFs to specify the pose of the skeleton</a:t>
            </a:r>
          </a:p>
          <a:p>
            <a:pPr>
              <a:lnSpc>
                <a:spcPct val="90000"/>
              </a:lnSpc>
            </a:pPr>
            <a:endParaRPr lang="en-US" sz="2400" dirty="0"/>
          </a:p>
          <a:p>
            <a:pPr>
              <a:lnSpc>
                <a:spcPct val="90000"/>
              </a:lnSpc>
            </a:pPr>
            <a:r>
              <a:rPr lang="en-US" sz="2400" dirty="0"/>
              <a:t>We can define a pose </a:t>
            </a:r>
            <a:r>
              <a:rPr lang="en-US" sz="2400" dirty="0">
                <a:cs typeface="Arial" charset="0"/>
              </a:rPr>
              <a:t>Φ</a:t>
            </a:r>
            <a:r>
              <a:rPr lang="en-US" sz="2400" dirty="0"/>
              <a:t> more formally as a vector of N numbers that maps to a set of DOFs in the skeleton</a:t>
            </a:r>
          </a:p>
          <a:p>
            <a:pPr>
              <a:lnSpc>
                <a:spcPct val="90000"/>
              </a:lnSpc>
              <a:buFont typeface="Wingdings" pitchFamily="2" charset="2"/>
              <a:buNone/>
            </a:pPr>
            <a:endParaRPr lang="en-US" sz="1200" dirty="0"/>
          </a:p>
          <a:p>
            <a:pPr>
              <a:lnSpc>
                <a:spcPct val="90000"/>
              </a:lnSpc>
              <a:buFont typeface="Wingdings" pitchFamily="2" charset="2"/>
              <a:buNone/>
            </a:pPr>
            <a:r>
              <a:rPr lang="en-US" sz="2800" dirty="0"/>
              <a:t>		</a:t>
            </a:r>
            <a:r>
              <a:rPr lang="en-US" sz="2800" dirty="0">
                <a:cs typeface="Arial" charset="0"/>
              </a:rPr>
              <a:t>Φ = [φ</a:t>
            </a:r>
            <a:r>
              <a:rPr lang="en-US" sz="2800" baseline="-25000" dirty="0">
                <a:cs typeface="Arial" charset="0"/>
              </a:rPr>
              <a:t>1</a:t>
            </a:r>
            <a:r>
              <a:rPr lang="en-US" sz="2800" dirty="0">
                <a:cs typeface="Arial" charset="0"/>
              </a:rPr>
              <a:t> φ</a:t>
            </a:r>
            <a:r>
              <a:rPr lang="en-US" sz="2800" baseline="-25000" dirty="0">
                <a:cs typeface="Arial" charset="0"/>
              </a:rPr>
              <a:t>2</a:t>
            </a:r>
            <a:r>
              <a:rPr lang="en-US" sz="2800" dirty="0">
                <a:cs typeface="Arial" charset="0"/>
              </a:rPr>
              <a:t> … </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buFont typeface="Wingdings" pitchFamily="2" charset="2"/>
              <a:buNone/>
            </a:pPr>
            <a:endParaRPr lang="en-US" sz="2800" dirty="0"/>
          </a:p>
          <a:p>
            <a:pPr>
              <a:lnSpc>
                <a:spcPct val="90000"/>
              </a:lnSpc>
              <a:buFont typeface="Wingdings" pitchFamily="2" charset="2"/>
              <a:buNone/>
            </a:pPr>
            <a:endParaRPr lang="en-US" sz="1400" dirty="0"/>
          </a:p>
          <a:p>
            <a:pPr>
              <a:lnSpc>
                <a:spcPct val="90000"/>
              </a:lnSpc>
            </a:pPr>
            <a:r>
              <a:rPr lang="en-US" sz="2400" dirty="0"/>
              <a:t>A pose is a convenient unit that can be manipulated by a higher level animation system and then handed down to the skeleton</a:t>
            </a:r>
          </a:p>
          <a:p>
            <a:pPr>
              <a:lnSpc>
                <a:spcPct val="90000"/>
              </a:lnSpc>
            </a:pPr>
            <a:endParaRPr lang="en-US" sz="2400" dirty="0"/>
          </a:p>
          <a:p>
            <a:pPr>
              <a:lnSpc>
                <a:spcPct val="90000"/>
              </a:lnSpc>
            </a:pPr>
            <a:r>
              <a:rPr lang="en-US" sz="2400" dirty="0"/>
              <a:t>Usually, each joint will have around 1-6 DOFs, but an entire character might have 100+ DOFs in the skeleton</a:t>
            </a:r>
          </a:p>
        </p:txBody>
      </p:sp>
    </p:spTree>
    <p:extLst>
      <p:ext uri="{BB962C8B-B14F-4D97-AF65-F5344CB8AC3E}">
        <p14:creationId xmlns:p14="http://schemas.microsoft.com/office/powerpoint/2010/main" val="8590520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Joints and rotations</a:t>
            </a:r>
            <a:endParaRPr lang="nl-NL"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776" y="1828800"/>
            <a:ext cx="8229600" cy="4561274"/>
          </a:xfrm>
        </p:spPr>
      </p:pic>
    </p:spTree>
    <p:extLst>
      <p:ext uri="{BB962C8B-B14F-4D97-AF65-F5344CB8AC3E}">
        <p14:creationId xmlns:p14="http://schemas.microsoft.com/office/powerpoint/2010/main" val="606291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Joint Types</a:t>
            </a:r>
          </a:p>
        </p:txBody>
      </p:sp>
      <p:sp>
        <p:nvSpPr>
          <p:cNvPr id="63491" name="Rectangle 3"/>
          <p:cNvSpPr>
            <a:spLocks noGrp="1" noChangeArrowheads="1"/>
          </p:cNvSpPr>
          <p:nvPr>
            <p:ph type="body" sz="half" idx="1"/>
          </p:nvPr>
        </p:nvSpPr>
        <p:spPr/>
        <p:txBody>
          <a:bodyPr/>
          <a:lstStyle/>
          <a:p>
            <a:pPr>
              <a:lnSpc>
                <a:spcPct val="90000"/>
              </a:lnSpc>
            </a:pPr>
            <a:r>
              <a:rPr lang="en-US" dirty="0"/>
              <a:t>Rotational</a:t>
            </a:r>
          </a:p>
          <a:p>
            <a:pPr lvl="1">
              <a:lnSpc>
                <a:spcPct val="90000"/>
              </a:lnSpc>
            </a:pPr>
            <a:r>
              <a:rPr lang="en-US" dirty="0"/>
              <a:t>Hinge: 1-DOF</a:t>
            </a:r>
          </a:p>
          <a:p>
            <a:pPr lvl="1">
              <a:lnSpc>
                <a:spcPct val="90000"/>
              </a:lnSpc>
            </a:pPr>
            <a:r>
              <a:rPr lang="en-US" dirty="0"/>
              <a:t>Universal: 2-DOF</a:t>
            </a:r>
          </a:p>
          <a:p>
            <a:pPr lvl="1">
              <a:lnSpc>
                <a:spcPct val="90000"/>
              </a:lnSpc>
            </a:pPr>
            <a:r>
              <a:rPr lang="en-US" dirty="0"/>
              <a:t>Ball &amp; Socket: 3-DOF</a:t>
            </a:r>
          </a:p>
          <a:p>
            <a:pPr lvl="2">
              <a:lnSpc>
                <a:spcPct val="90000"/>
              </a:lnSpc>
            </a:pPr>
            <a:r>
              <a:rPr lang="en-US" dirty="0"/>
              <a:t>Euler Angles</a:t>
            </a:r>
          </a:p>
          <a:p>
            <a:pPr lvl="2">
              <a:lnSpc>
                <a:spcPct val="90000"/>
              </a:lnSpc>
            </a:pPr>
            <a:r>
              <a:rPr lang="en-US" dirty="0"/>
              <a:t>Quaternions</a:t>
            </a:r>
          </a:p>
          <a:p>
            <a:pPr lvl="2">
              <a:lnSpc>
                <a:spcPct val="90000"/>
              </a:lnSpc>
            </a:pPr>
            <a:endParaRPr lang="en-US" dirty="0"/>
          </a:p>
          <a:p>
            <a:pPr>
              <a:lnSpc>
                <a:spcPct val="90000"/>
              </a:lnSpc>
            </a:pPr>
            <a:r>
              <a:rPr lang="en-US" dirty="0"/>
              <a:t>Translational</a:t>
            </a:r>
          </a:p>
          <a:p>
            <a:pPr lvl="1">
              <a:lnSpc>
                <a:spcPct val="90000"/>
              </a:lnSpc>
            </a:pPr>
            <a:r>
              <a:rPr lang="en-US" dirty="0"/>
              <a:t>Prismatic: 1-DOF</a:t>
            </a:r>
          </a:p>
          <a:p>
            <a:pPr lvl="1">
              <a:lnSpc>
                <a:spcPct val="90000"/>
              </a:lnSpc>
            </a:pPr>
            <a:r>
              <a:rPr lang="en-US" dirty="0"/>
              <a:t>Translational: 3-DOF (or any number)</a:t>
            </a:r>
          </a:p>
        </p:txBody>
      </p:sp>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304234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Hinge Joints (1-DOF Rotational)</a:t>
            </a:r>
          </a:p>
        </p:txBody>
      </p:sp>
      <p:graphicFrame>
        <p:nvGraphicFramePr>
          <p:cNvPr id="29700" name="Object 4"/>
          <p:cNvGraphicFramePr>
            <a:graphicFrameLocks noChangeAspect="1"/>
          </p:cNvGraphicFramePr>
          <p:nvPr/>
        </p:nvGraphicFramePr>
        <p:xfrm>
          <a:off x="1589087" y="3279775"/>
          <a:ext cx="5649913" cy="2359025"/>
        </p:xfrm>
        <a:graphic>
          <a:graphicData uri="http://schemas.openxmlformats.org/presentationml/2006/ole">
            <mc:AlternateContent xmlns:mc="http://schemas.openxmlformats.org/markup-compatibility/2006">
              <mc:Choice xmlns:v="urn:schemas-microsoft-com:vml" Requires="v">
                <p:oleObj spid="_x0000_s10269" r:id="rId4" imgW="2260600" imgH="939800" progId="Equation.3">
                  <p:embed/>
                </p:oleObj>
              </mc:Choice>
              <mc:Fallback>
                <p:oleObj r:id="rId4" imgW="2260600" imgH="939800" progId="Equation.3">
                  <p:embed/>
                  <p:pic>
                    <p:nvPicPr>
                      <p:cNvPr id="2970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087" y="3279775"/>
                        <a:ext cx="564991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6" name="Rectangle 10"/>
          <p:cNvSpPr>
            <a:spLocks noGrp="1" noChangeArrowheads="1"/>
          </p:cNvSpPr>
          <p:nvPr>
            <p:ph type="body" idx="1"/>
          </p:nvPr>
        </p:nvSpPr>
        <p:spPr>
          <a:xfrm>
            <a:off x="381000" y="1941513"/>
            <a:ext cx="8208963" cy="4114800"/>
          </a:xfrm>
        </p:spPr>
        <p:txBody>
          <a:bodyPr/>
          <a:lstStyle/>
          <a:p>
            <a:r>
              <a:rPr lang="en-US" dirty="0"/>
              <a:t>Rotation around the x-axis:</a:t>
            </a:r>
          </a:p>
        </p:txBody>
      </p:sp>
    </p:spTree>
    <p:extLst>
      <p:ext uri="{BB962C8B-B14F-4D97-AF65-F5344CB8AC3E}">
        <p14:creationId xmlns:p14="http://schemas.microsoft.com/office/powerpoint/2010/main" val="5732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229600" cy="4625609"/>
          </a:xfrm>
        </p:spPr>
        <p:txBody>
          <a:bodyPr>
            <a:normAutofit fontScale="92500" lnSpcReduction="10000"/>
          </a:bodyPr>
          <a:lstStyle/>
          <a:p>
            <a:r>
              <a:rPr lang="en-US" dirty="0"/>
              <a:t>Content of one page review:</a:t>
            </a:r>
          </a:p>
          <a:p>
            <a:endParaRPr lang="en-US" dirty="0"/>
          </a:p>
          <a:p>
            <a:pPr lvl="1" fontAlgn="base"/>
            <a:r>
              <a:rPr lang="en-US" u="sng" dirty="0"/>
              <a:t>Summary: </a:t>
            </a:r>
            <a:r>
              <a:rPr lang="en-US" dirty="0"/>
              <a:t>A short summary about what the paper is about, what is the method and results.</a:t>
            </a:r>
          </a:p>
          <a:p>
            <a:pPr fontAlgn="base"/>
            <a:endParaRPr lang="en-US" dirty="0"/>
          </a:p>
          <a:p>
            <a:pPr lvl="1" fontAlgn="base"/>
            <a:r>
              <a:rPr lang="en-US" u="sng" dirty="0"/>
              <a:t>Assessment: </a:t>
            </a:r>
            <a:r>
              <a:rPr lang="en-US" dirty="0"/>
              <a:t>Critical analysis of the paper, advantages/disadvantages of the method, clarity, technical correctness, novelty</a:t>
            </a:r>
          </a:p>
          <a:p>
            <a:pPr fontAlgn="base"/>
            <a:endParaRPr lang="en-US" dirty="0"/>
          </a:p>
          <a:p>
            <a:pPr lvl="1" fontAlgn="base"/>
            <a:r>
              <a:rPr lang="en-US" u="sng" dirty="0"/>
              <a:t>Questions: </a:t>
            </a:r>
            <a:r>
              <a:rPr lang="en-US" dirty="0"/>
              <a:t>Two questions about the paper (to be asked in the lecture)</a:t>
            </a:r>
          </a:p>
          <a:p>
            <a:endParaRPr lang="en-US" dirty="0"/>
          </a:p>
        </p:txBody>
      </p:sp>
    </p:spTree>
    <p:extLst>
      <p:ext uri="{BB962C8B-B14F-4D97-AF65-F5344CB8AC3E}">
        <p14:creationId xmlns:p14="http://schemas.microsoft.com/office/powerpoint/2010/main" val="3498648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Hinge Joints (1-DOF Rotational)</a:t>
            </a:r>
          </a:p>
        </p:txBody>
      </p:sp>
      <p:graphicFrame>
        <p:nvGraphicFramePr>
          <p:cNvPr id="121862" name="Object 6"/>
          <p:cNvGraphicFramePr>
            <a:graphicFrameLocks noChangeAspect="1"/>
          </p:cNvGraphicFramePr>
          <p:nvPr/>
        </p:nvGraphicFramePr>
        <p:xfrm>
          <a:off x="1066800" y="2974975"/>
          <a:ext cx="5681663" cy="2359025"/>
        </p:xfrm>
        <a:graphic>
          <a:graphicData uri="http://schemas.openxmlformats.org/presentationml/2006/ole">
            <mc:AlternateContent xmlns:mc="http://schemas.openxmlformats.org/markup-compatibility/2006">
              <mc:Choice xmlns:v="urn:schemas-microsoft-com:vml" Requires="v">
                <p:oleObj spid="_x0000_s11293" r:id="rId4" imgW="2273300" imgH="939800" progId="Equation.3">
                  <p:embed/>
                </p:oleObj>
              </mc:Choice>
              <mc:Fallback>
                <p:oleObj r:id="rId4" imgW="2273300" imgH="939800" progId="Equation.3">
                  <p:embed/>
                  <p:pic>
                    <p:nvPicPr>
                      <p:cNvPr id="12186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974975"/>
                        <a:ext cx="56816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5" name="Rectangle 9"/>
          <p:cNvSpPr>
            <a:spLocks noGrp="1" noChangeArrowheads="1"/>
          </p:cNvSpPr>
          <p:nvPr>
            <p:ph type="body" idx="1"/>
          </p:nvPr>
        </p:nvSpPr>
        <p:spPr/>
        <p:txBody>
          <a:bodyPr/>
          <a:lstStyle/>
          <a:p>
            <a:r>
              <a:rPr lang="en-US"/>
              <a:t>Rotation around the y-axis:</a:t>
            </a:r>
          </a:p>
        </p:txBody>
      </p:sp>
    </p:spTree>
    <p:extLst>
      <p:ext uri="{BB962C8B-B14F-4D97-AF65-F5344CB8AC3E}">
        <p14:creationId xmlns:p14="http://schemas.microsoft.com/office/powerpoint/2010/main" val="16177238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Hinge Joints (1-DOF Rotational)</a:t>
            </a:r>
          </a:p>
        </p:txBody>
      </p:sp>
      <p:graphicFrame>
        <p:nvGraphicFramePr>
          <p:cNvPr id="122888" name="Object 8"/>
          <p:cNvGraphicFramePr>
            <a:graphicFrameLocks noChangeAspect="1"/>
          </p:cNvGraphicFramePr>
          <p:nvPr/>
        </p:nvGraphicFramePr>
        <p:xfrm>
          <a:off x="1087438" y="2974975"/>
          <a:ext cx="5618162" cy="2359025"/>
        </p:xfrm>
        <a:graphic>
          <a:graphicData uri="http://schemas.openxmlformats.org/presentationml/2006/ole">
            <mc:AlternateContent xmlns:mc="http://schemas.openxmlformats.org/markup-compatibility/2006">
              <mc:Choice xmlns:v="urn:schemas-microsoft-com:vml" Requires="v">
                <p:oleObj spid="_x0000_s12317" r:id="rId4" imgW="2247900" imgH="939800" progId="Equation.3">
                  <p:embed/>
                </p:oleObj>
              </mc:Choice>
              <mc:Fallback>
                <p:oleObj r:id="rId4" imgW="2247900" imgH="939800" progId="Equation.3">
                  <p:embed/>
                  <p:pic>
                    <p:nvPicPr>
                      <p:cNvPr id="122888"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2974975"/>
                        <a:ext cx="5618162"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889" name="Rectangle 9"/>
          <p:cNvSpPr>
            <a:spLocks noGrp="1" noChangeArrowheads="1"/>
          </p:cNvSpPr>
          <p:nvPr>
            <p:ph type="body" idx="1"/>
          </p:nvPr>
        </p:nvSpPr>
        <p:spPr/>
        <p:txBody>
          <a:bodyPr/>
          <a:lstStyle/>
          <a:p>
            <a:r>
              <a:rPr lang="en-US"/>
              <a:t>Rotation around the z-axis:</a:t>
            </a:r>
          </a:p>
        </p:txBody>
      </p:sp>
    </p:spTree>
    <p:extLst>
      <p:ext uri="{BB962C8B-B14F-4D97-AF65-F5344CB8AC3E}">
        <p14:creationId xmlns:p14="http://schemas.microsoft.com/office/powerpoint/2010/main" val="8466377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Universal Joints (2-DOF)</a:t>
            </a:r>
          </a:p>
        </p:txBody>
      </p:sp>
      <p:sp>
        <p:nvSpPr>
          <p:cNvPr id="66563" name="Rectangle 3"/>
          <p:cNvSpPr>
            <a:spLocks noGrp="1" noChangeArrowheads="1"/>
          </p:cNvSpPr>
          <p:nvPr>
            <p:ph type="body" idx="1"/>
          </p:nvPr>
        </p:nvSpPr>
        <p:spPr/>
        <p:txBody>
          <a:bodyPr/>
          <a:lstStyle/>
          <a:p>
            <a:pPr>
              <a:lnSpc>
                <a:spcPct val="90000"/>
              </a:lnSpc>
            </a:pPr>
            <a:r>
              <a:rPr lang="en-US" dirty="0"/>
              <a:t>For a 2-DOF joint that first rotates around x and then around y:</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graphicFrame>
        <p:nvGraphicFramePr>
          <p:cNvPr id="66564" name="Object 4"/>
          <p:cNvGraphicFramePr>
            <a:graphicFrameLocks noChangeAspect="1"/>
          </p:cNvGraphicFramePr>
          <p:nvPr/>
        </p:nvGraphicFramePr>
        <p:xfrm>
          <a:off x="1455737" y="2898775"/>
          <a:ext cx="5859463" cy="2359025"/>
        </p:xfrm>
        <a:graphic>
          <a:graphicData uri="http://schemas.openxmlformats.org/presentationml/2006/ole">
            <mc:AlternateContent xmlns:mc="http://schemas.openxmlformats.org/markup-compatibility/2006">
              <mc:Choice xmlns:v="urn:schemas-microsoft-com:vml" Requires="v">
                <p:oleObj spid="_x0000_s13341" r:id="rId4" imgW="2349500" imgH="939800" progId="Equation.3">
                  <p:embed/>
                </p:oleObj>
              </mc:Choice>
              <mc:Fallback>
                <p:oleObj r:id="rId4" imgW="2349500" imgH="939800" progId="Equation.3">
                  <p:embed/>
                  <p:pic>
                    <p:nvPicPr>
                      <p:cNvPr id="6656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5737" y="2898775"/>
                        <a:ext cx="58594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4769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Ball &amp; Socket (3-DOF)</a:t>
            </a:r>
          </a:p>
        </p:txBody>
      </p:sp>
      <p:sp>
        <p:nvSpPr>
          <p:cNvPr id="67587" name="Rectangle 3"/>
          <p:cNvSpPr>
            <a:spLocks noGrp="1" noChangeArrowheads="1"/>
          </p:cNvSpPr>
          <p:nvPr>
            <p:ph type="body" idx="1"/>
          </p:nvPr>
        </p:nvSpPr>
        <p:spPr/>
        <p:txBody>
          <a:bodyPr/>
          <a:lstStyle/>
          <a:p>
            <a:pPr>
              <a:lnSpc>
                <a:spcPct val="90000"/>
              </a:lnSpc>
            </a:pPr>
            <a:r>
              <a:rPr lang="en-US" dirty="0"/>
              <a:t>For a 3-DOF joint that first rotates around x, y, then z:</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dirty="0"/>
              <a:t>Different matrices can be formed for different axis combinations</a:t>
            </a:r>
            <a:endParaRPr lang="en-US" sz="2800" dirty="0"/>
          </a:p>
        </p:txBody>
      </p:sp>
      <p:graphicFrame>
        <p:nvGraphicFramePr>
          <p:cNvPr id="67588" name="Object 4"/>
          <p:cNvGraphicFramePr>
            <a:graphicFrameLocks noChangeAspect="1"/>
          </p:cNvGraphicFramePr>
          <p:nvPr/>
        </p:nvGraphicFramePr>
        <p:xfrm>
          <a:off x="915987" y="2914650"/>
          <a:ext cx="7313613" cy="1885950"/>
        </p:xfrm>
        <a:graphic>
          <a:graphicData uri="http://schemas.openxmlformats.org/presentationml/2006/ole">
            <mc:AlternateContent xmlns:mc="http://schemas.openxmlformats.org/markup-compatibility/2006">
              <mc:Choice xmlns:v="urn:schemas-microsoft-com:vml" Requires="v">
                <p:oleObj spid="_x0000_s14365" r:id="rId4" imgW="3657600" imgH="939800" progId="Equation.3">
                  <p:embed/>
                </p:oleObj>
              </mc:Choice>
              <mc:Fallback>
                <p:oleObj r:id="rId4" imgW="3657600" imgH="939800" progId="Equation.3">
                  <p:embed/>
                  <p:pic>
                    <p:nvPicPr>
                      <p:cNvPr id="675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987" y="2914650"/>
                        <a:ext cx="7313613"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910007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7500" y="782638"/>
            <a:ext cx="8637588" cy="701675"/>
          </a:xfrm>
        </p:spPr>
        <p:txBody>
          <a:bodyPr/>
          <a:lstStyle/>
          <a:p>
            <a:r>
              <a:rPr lang="en-US" sz="4000"/>
              <a:t>Prismatic Joints (1-DOF Translation)</a:t>
            </a:r>
          </a:p>
        </p:txBody>
      </p:sp>
      <p:sp>
        <p:nvSpPr>
          <p:cNvPr id="30723" name="Rectangle 3"/>
          <p:cNvSpPr>
            <a:spLocks noGrp="1" noChangeArrowheads="1"/>
          </p:cNvSpPr>
          <p:nvPr>
            <p:ph type="body" idx="1"/>
          </p:nvPr>
        </p:nvSpPr>
        <p:spPr/>
        <p:txBody>
          <a:bodyPr/>
          <a:lstStyle/>
          <a:p>
            <a:r>
              <a:rPr lang="en-US" sz="2800"/>
              <a:t>1-DOF translation along an arbitrary axis </a:t>
            </a:r>
            <a:r>
              <a:rPr lang="en-US" sz="2800" b="1"/>
              <a:t>a</a:t>
            </a:r>
            <a:r>
              <a:rPr lang="en-US" sz="2800"/>
              <a:t>:</a:t>
            </a:r>
          </a:p>
        </p:txBody>
      </p:sp>
      <p:graphicFrame>
        <p:nvGraphicFramePr>
          <p:cNvPr id="30724" name="Object 4"/>
          <p:cNvGraphicFramePr>
            <a:graphicFrameLocks noChangeAspect="1"/>
          </p:cNvGraphicFramePr>
          <p:nvPr/>
        </p:nvGraphicFramePr>
        <p:xfrm>
          <a:off x="609600" y="2895600"/>
          <a:ext cx="7165975" cy="2365375"/>
        </p:xfrm>
        <a:graphic>
          <a:graphicData uri="http://schemas.openxmlformats.org/presentationml/2006/ole">
            <mc:AlternateContent xmlns:mc="http://schemas.openxmlformats.org/markup-compatibility/2006">
              <mc:Choice xmlns:v="urn:schemas-microsoft-com:vml" Requires="v">
                <p:oleObj spid="_x0000_s15389" r:id="rId4" imgW="2857500" imgH="939800" progId="Equation.3">
                  <p:embed/>
                </p:oleObj>
              </mc:Choice>
              <mc:Fallback>
                <p:oleObj r:id="rId4" imgW="2857500" imgH="939800" progId="Equation.3">
                  <p:embed/>
                  <p:pic>
                    <p:nvPicPr>
                      <p:cNvPr id="3072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895600"/>
                        <a:ext cx="7165975" cy="236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3723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Translational Joints (3-DOF)</a:t>
            </a:r>
          </a:p>
        </p:txBody>
      </p:sp>
      <p:sp>
        <p:nvSpPr>
          <p:cNvPr id="128003" name="Rectangle 3"/>
          <p:cNvSpPr>
            <a:spLocks noGrp="1" noChangeArrowheads="1"/>
          </p:cNvSpPr>
          <p:nvPr>
            <p:ph type="body" idx="1"/>
          </p:nvPr>
        </p:nvSpPr>
        <p:spPr/>
        <p:txBody>
          <a:bodyPr/>
          <a:lstStyle/>
          <a:p>
            <a:r>
              <a:rPr lang="en-US"/>
              <a:t>For a more general 3-DOF translation:</a:t>
            </a:r>
          </a:p>
        </p:txBody>
      </p:sp>
      <p:graphicFrame>
        <p:nvGraphicFramePr>
          <p:cNvPr id="128004" name="Object 4"/>
          <p:cNvGraphicFramePr>
            <a:graphicFrameLocks noChangeAspect="1"/>
          </p:cNvGraphicFramePr>
          <p:nvPr/>
        </p:nvGraphicFramePr>
        <p:xfrm>
          <a:off x="990600" y="2971800"/>
          <a:ext cx="6088063" cy="2363788"/>
        </p:xfrm>
        <a:graphic>
          <a:graphicData uri="http://schemas.openxmlformats.org/presentationml/2006/ole">
            <mc:AlternateContent xmlns:mc="http://schemas.openxmlformats.org/markup-compatibility/2006">
              <mc:Choice xmlns:v="urn:schemas-microsoft-com:vml" Requires="v">
                <p:oleObj spid="_x0000_s16413" r:id="rId4" imgW="2425700" imgH="939800" progId="Equation.3">
                  <p:embed/>
                </p:oleObj>
              </mc:Choice>
              <mc:Fallback>
                <p:oleObj r:id="rId4" imgW="2425700" imgH="939800" progId="Equation.3">
                  <p:embed/>
                  <p:pic>
                    <p:nvPicPr>
                      <p:cNvPr id="1280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71800"/>
                        <a:ext cx="6088063" cy="236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002872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Orientation</a:t>
            </a:r>
          </a:p>
        </p:txBody>
      </p:sp>
    </p:spTree>
    <p:extLst>
      <p:ext uri="{BB962C8B-B14F-4D97-AF65-F5344CB8AC3E}">
        <p14:creationId xmlns:p14="http://schemas.microsoft.com/office/powerpoint/2010/main" val="9434030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Orientation</a:t>
            </a:r>
          </a:p>
        </p:txBody>
      </p:sp>
      <p:sp>
        <p:nvSpPr>
          <p:cNvPr id="31747" name="Rectangle 3"/>
          <p:cNvSpPr>
            <a:spLocks noGrp="1" noChangeArrowheads="1"/>
          </p:cNvSpPr>
          <p:nvPr>
            <p:ph type="body" idx="1"/>
          </p:nvPr>
        </p:nvSpPr>
        <p:spPr/>
        <p:txBody>
          <a:bodyPr/>
          <a:lstStyle/>
          <a:p>
            <a:r>
              <a:rPr lang="en-US" dirty="0"/>
              <a:t>We will define ‘orientation’ to mean an object’s instantaneous rotational configuration</a:t>
            </a:r>
          </a:p>
          <a:p>
            <a:endParaRPr lang="en-US" dirty="0"/>
          </a:p>
          <a:p>
            <a:r>
              <a:rPr lang="en-US" dirty="0"/>
              <a:t>Think of it as the rotational equivalent of position</a:t>
            </a:r>
          </a:p>
        </p:txBody>
      </p:sp>
    </p:spTree>
    <p:extLst>
      <p:ext uri="{BB962C8B-B14F-4D97-AF65-F5344CB8AC3E}">
        <p14:creationId xmlns:p14="http://schemas.microsoft.com/office/powerpoint/2010/main" val="31502902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Representing Orientations</a:t>
            </a:r>
          </a:p>
        </p:txBody>
      </p:sp>
      <p:sp>
        <p:nvSpPr>
          <p:cNvPr id="32771" name="Rectangle 3"/>
          <p:cNvSpPr>
            <a:spLocks noGrp="1" noChangeArrowheads="1"/>
          </p:cNvSpPr>
          <p:nvPr>
            <p:ph type="body" idx="1"/>
          </p:nvPr>
        </p:nvSpPr>
        <p:spPr/>
        <p:txBody>
          <a:bodyPr/>
          <a:lstStyle/>
          <a:p>
            <a:pPr>
              <a:lnSpc>
                <a:spcPct val="90000"/>
              </a:lnSpc>
            </a:pPr>
            <a:r>
              <a:rPr lang="en-US" sz="2800" dirty="0"/>
              <a:t>Is there a simple means of representing a 3D orientation? (analogous to Cartesian coordinates?)</a:t>
            </a:r>
          </a:p>
          <a:p>
            <a:pPr>
              <a:lnSpc>
                <a:spcPct val="90000"/>
              </a:lnSpc>
            </a:pPr>
            <a:endParaRPr lang="en-US" sz="2800" dirty="0"/>
          </a:p>
          <a:p>
            <a:pPr>
              <a:lnSpc>
                <a:spcPct val="90000"/>
              </a:lnSpc>
            </a:pPr>
            <a:r>
              <a:rPr lang="en-US" sz="2800" dirty="0"/>
              <a:t>Not really.</a:t>
            </a:r>
          </a:p>
          <a:p>
            <a:pPr>
              <a:lnSpc>
                <a:spcPct val="90000"/>
              </a:lnSpc>
            </a:pPr>
            <a:endParaRPr lang="en-US" sz="2800" dirty="0"/>
          </a:p>
          <a:p>
            <a:pPr>
              <a:lnSpc>
                <a:spcPct val="90000"/>
              </a:lnSpc>
            </a:pPr>
            <a:r>
              <a:rPr lang="en-US" sz="2800" dirty="0"/>
              <a:t>There are several popular options though:</a:t>
            </a:r>
          </a:p>
          <a:p>
            <a:pPr lvl="1">
              <a:lnSpc>
                <a:spcPct val="90000"/>
              </a:lnSpc>
            </a:pPr>
            <a:r>
              <a:rPr lang="en-US" sz="2400" dirty="0"/>
              <a:t>3x3 matrices</a:t>
            </a:r>
          </a:p>
          <a:p>
            <a:pPr lvl="1">
              <a:lnSpc>
                <a:spcPct val="90000"/>
              </a:lnSpc>
            </a:pPr>
            <a:r>
              <a:rPr lang="en-US" sz="2400" dirty="0"/>
              <a:t>Fixed/Euler angles</a:t>
            </a:r>
          </a:p>
          <a:p>
            <a:pPr lvl="1">
              <a:lnSpc>
                <a:spcPct val="90000"/>
              </a:lnSpc>
            </a:pPr>
            <a:r>
              <a:rPr lang="en-US" sz="2400" dirty="0"/>
              <a:t>Rotation vectors (axis/angle)</a:t>
            </a:r>
          </a:p>
          <a:p>
            <a:pPr lvl="1">
              <a:lnSpc>
                <a:spcPct val="90000"/>
              </a:lnSpc>
            </a:pPr>
            <a:r>
              <a:rPr lang="en-US" sz="2400" dirty="0"/>
              <a:t>Quaternions</a:t>
            </a:r>
          </a:p>
          <a:p>
            <a:pPr lvl="1">
              <a:lnSpc>
                <a:spcPct val="90000"/>
              </a:lnSpc>
            </a:pPr>
            <a:r>
              <a:rPr lang="en-US" sz="2400" dirty="0"/>
              <a:t>and more…</a:t>
            </a:r>
          </a:p>
        </p:txBody>
      </p:sp>
    </p:spTree>
    <p:extLst>
      <p:ext uri="{BB962C8B-B14F-4D97-AF65-F5344CB8AC3E}">
        <p14:creationId xmlns:p14="http://schemas.microsoft.com/office/powerpoint/2010/main" val="4509109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Euler Angles</a:t>
            </a:r>
          </a:p>
        </p:txBody>
      </p:sp>
      <p:sp>
        <p:nvSpPr>
          <p:cNvPr id="38915" name="Rectangle 3"/>
          <p:cNvSpPr>
            <a:spLocks noGrp="1" noChangeArrowheads="1"/>
          </p:cNvSpPr>
          <p:nvPr>
            <p:ph type="body" idx="1"/>
          </p:nvPr>
        </p:nvSpPr>
        <p:spPr/>
        <p:txBody>
          <a:bodyPr>
            <a:normAutofit fontScale="92500" lnSpcReduction="10000"/>
          </a:bodyPr>
          <a:lstStyle/>
          <a:p>
            <a:pPr>
              <a:lnSpc>
                <a:spcPct val="90000"/>
              </a:lnSpc>
            </a:pPr>
            <a:r>
              <a:rPr lang="en-US" sz="2800" dirty="0"/>
              <a:t>This means that we can represent an orientation with 3 numbers</a:t>
            </a:r>
          </a:p>
          <a:p>
            <a:pPr>
              <a:lnSpc>
                <a:spcPct val="90000"/>
              </a:lnSpc>
            </a:pPr>
            <a:endParaRPr lang="en-US" sz="2800" dirty="0"/>
          </a:p>
          <a:p>
            <a:pPr>
              <a:lnSpc>
                <a:spcPct val="90000"/>
              </a:lnSpc>
            </a:pPr>
            <a:r>
              <a:rPr lang="en-US" sz="2800" dirty="0"/>
              <a:t>A sequence of rotations around principle axes is called an </a:t>
            </a:r>
            <a:r>
              <a:rPr lang="en-US" sz="2800" i="1" dirty="0"/>
              <a:t>Euler Angle Sequence</a:t>
            </a:r>
          </a:p>
          <a:p>
            <a:pPr>
              <a:lnSpc>
                <a:spcPct val="90000"/>
              </a:lnSpc>
            </a:pPr>
            <a:endParaRPr lang="en-US" sz="2800" dirty="0"/>
          </a:p>
          <a:p>
            <a:pPr>
              <a:lnSpc>
                <a:spcPct val="90000"/>
              </a:lnSpc>
            </a:pPr>
            <a:r>
              <a:rPr lang="en-US" sz="2800" dirty="0"/>
              <a:t>Assuming we limit ourselves to 3 rotations without successive rotations about the same axis, we could use any of the following 12 sequences:</a:t>
            </a:r>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b="1" dirty="0"/>
              <a:t>	XYZ	XZY		XYX		XZX</a:t>
            </a:r>
          </a:p>
          <a:p>
            <a:pPr>
              <a:lnSpc>
                <a:spcPct val="90000"/>
              </a:lnSpc>
              <a:buFont typeface="Wingdings" pitchFamily="2" charset="2"/>
              <a:buNone/>
            </a:pPr>
            <a:r>
              <a:rPr lang="en-US" sz="2400" b="1" dirty="0"/>
              <a:t>	YXZ	YZX		YXY		YZY</a:t>
            </a:r>
          </a:p>
          <a:p>
            <a:pPr>
              <a:lnSpc>
                <a:spcPct val="90000"/>
              </a:lnSpc>
              <a:buFont typeface="Wingdings" pitchFamily="2" charset="2"/>
              <a:buNone/>
            </a:pPr>
            <a:r>
              <a:rPr lang="en-US" sz="2400" b="1" dirty="0"/>
              <a:t>	ZXY	ZYX		ZXZ		ZYZ</a:t>
            </a:r>
          </a:p>
        </p:txBody>
      </p:sp>
    </p:spTree>
    <p:extLst>
      <p:ext uri="{BB962C8B-B14F-4D97-AF65-F5344CB8AC3E}">
        <p14:creationId xmlns:p14="http://schemas.microsoft.com/office/powerpoint/2010/main" val="2737128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r>
              <a:rPr lang="en-US"/>
              <a:t>Presentation</a:t>
            </a:r>
          </a:p>
        </p:txBody>
      </p:sp>
      <p:sp>
        <p:nvSpPr>
          <p:cNvPr id="500739" name="Rectangle 3"/>
          <p:cNvSpPr>
            <a:spLocks noGrp="1" noChangeArrowheads="1"/>
          </p:cNvSpPr>
          <p:nvPr>
            <p:ph idx="1"/>
          </p:nvPr>
        </p:nvSpPr>
        <p:spPr>
          <a:xfrm>
            <a:off x="76200" y="1524000"/>
            <a:ext cx="9067800" cy="5334000"/>
          </a:xfrm>
        </p:spPr>
        <p:txBody>
          <a:bodyPr>
            <a:normAutofit fontScale="92500" lnSpcReduction="10000"/>
          </a:bodyPr>
          <a:lstStyle/>
          <a:p>
            <a:r>
              <a:rPr lang="en-US" dirty="0"/>
              <a:t>Presentation should discuss the contents of the paper</a:t>
            </a:r>
          </a:p>
          <a:p>
            <a:pPr lvl="1"/>
            <a:r>
              <a:rPr lang="en-US" dirty="0"/>
              <a:t>What is it about, what is the contribution, what are the drawbacks of the proposed method…</a:t>
            </a:r>
          </a:p>
          <a:p>
            <a:pPr lvl="1"/>
            <a:endParaRPr lang="en-US" dirty="0"/>
          </a:p>
          <a:p>
            <a:r>
              <a:rPr lang="en-US" dirty="0"/>
              <a:t>Presentations will be evaluated according to: </a:t>
            </a:r>
          </a:p>
          <a:p>
            <a:pPr lvl="1"/>
            <a:r>
              <a:rPr lang="en-US" dirty="0"/>
              <a:t>Content</a:t>
            </a:r>
          </a:p>
          <a:p>
            <a:pPr lvl="1"/>
            <a:r>
              <a:rPr lang="en-US" dirty="0"/>
              <a:t>Visual aids</a:t>
            </a:r>
          </a:p>
          <a:p>
            <a:pPr lvl="1"/>
            <a:r>
              <a:rPr lang="en-US" dirty="0"/>
              <a:t>Delivery</a:t>
            </a:r>
          </a:p>
          <a:p>
            <a:pPr lvl="1"/>
            <a:r>
              <a:rPr lang="en-US" dirty="0"/>
              <a:t>Ability to answer questions</a:t>
            </a:r>
          </a:p>
          <a:p>
            <a:pPr lvl="1"/>
            <a:endParaRPr lang="en-US" dirty="0"/>
          </a:p>
          <a:p>
            <a:r>
              <a:rPr lang="en-US" dirty="0"/>
              <a:t>Presentation grade will be given to you the next session.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US"/>
              <a:t>Euler Angles to Matrix Conversion</a:t>
            </a:r>
          </a:p>
        </p:txBody>
      </p:sp>
      <p:sp>
        <p:nvSpPr>
          <p:cNvPr id="40963" name="Rectangle 3"/>
          <p:cNvSpPr>
            <a:spLocks noGrp="1" noChangeArrowheads="1"/>
          </p:cNvSpPr>
          <p:nvPr>
            <p:ph type="body" idx="1"/>
          </p:nvPr>
        </p:nvSpPr>
        <p:spPr/>
        <p:txBody>
          <a:bodyPr/>
          <a:lstStyle/>
          <a:p>
            <a:r>
              <a:rPr lang="en-US" sz="2800"/>
              <a:t>To build a matrix from a set of Euler angles, we just multiply a sequence of rotation matrices together:</a:t>
            </a:r>
          </a:p>
        </p:txBody>
      </p:sp>
      <p:graphicFrame>
        <p:nvGraphicFramePr>
          <p:cNvPr id="40969" name="Object 9"/>
          <p:cNvGraphicFramePr>
            <a:graphicFrameLocks noChangeAspect="1"/>
          </p:cNvGraphicFramePr>
          <p:nvPr/>
        </p:nvGraphicFramePr>
        <p:xfrm>
          <a:off x="1905000" y="4876800"/>
          <a:ext cx="5757863" cy="1830387"/>
        </p:xfrm>
        <a:graphic>
          <a:graphicData uri="http://schemas.openxmlformats.org/presentationml/2006/ole">
            <mc:AlternateContent xmlns:mc="http://schemas.openxmlformats.org/markup-compatibility/2006">
              <mc:Choice xmlns:v="urn:schemas-microsoft-com:vml" Requires="v">
                <p:oleObj spid="_x0000_s17464" name="Equation" r:id="rId4" imgW="2323800" imgH="736560" progId="Equation.3">
                  <p:embed/>
                </p:oleObj>
              </mc:Choice>
              <mc:Fallback>
                <p:oleObj name="Equation" r:id="rId4" imgW="2323800" imgH="736560" progId="Equation.3">
                  <p:embed/>
                  <p:pic>
                    <p:nvPicPr>
                      <p:cNvPr id="4096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876800"/>
                        <a:ext cx="5757863" cy="183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70" name="Object 10"/>
          <p:cNvGraphicFramePr>
            <a:graphicFrameLocks noChangeAspect="1"/>
          </p:cNvGraphicFramePr>
          <p:nvPr/>
        </p:nvGraphicFramePr>
        <p:xfrm>
          <a:off x="68263" y="2895600"/>
          <a:ext cx="9075737" cy="1847850"/>
        </p:xfrm>
        <a:graphic>
          <a:graphicData uri="http://schemas.openxmlformats.org/presentationml/2006/ole">
            <mc:AlternateContent xmlns:mc="http://schemas.openxmlformats.org/markup-compatibility/2006">
              <mc:Choice xmlns:v="urn:schemas-microsoft-com:vml" Requires="v">
                <p:oleObj spid="_x0000_s17465" name="Equation" r:id="rId6" imgW="3632040" imgH="736560" progId="Equation.3">
                  <p:embed/>
                </p:oleObj>
              </mc:Choice>
              <mc:Fallback>
                <p:oleObj name="Equation" r:id="rId6" imgW="3632040" imgH="736560" progId="Equation.3">
                  <p:embed/>
                  <p:pic>
                    <p:nvPicPr>
                      <p:cNvPr id="4097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63" y="2895600"/>
                        <a:ext cx="9075737"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5241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Euler Angle Order</a:t>
            </a:r>
          </a:p>
        </p:txBody>
      </p:sp>
      <p:sp>
        <p:nvSpPr>
          <p:cNvPr id="41987" name="Rectangle 3"/>
          <p:cNvSpPr>
            <a:spLocks noGrp="1" noChangeArrowheads="1"/>
          </p:cNvSpPr>
          <p:nvPr>
            <p:ph type="body" idx="1"/>
          </p:nvPr>
        </p:nvSpPr>
        <p:spPr/>
        <p:txBody>
          <a:bodyPr/>
          <a:lstStyle/>
          <a:p>
            <a:r>
              <a:rPr lang="en-US" sz="2800" dirty="0"/>
              <a:t>As matrix multiplication is not commutative, the order of operations is important</a:t>
            </a:r>
          </a:p>
          <a:p>
            <a:endParaRPr lang="en-US" sz="2800" dirty="0"/>
          </a:p>
          <a:p>
            <a:r>
              <a:rPr lang="en-US" sz="2800" dirty="0"/>
              <a:t>Rotations are assumed to be relative to fixed world axes or local to the object</a:t>
            </a:r>
          </a:p>
          <a:p>
            <a:endParaRPr lang="en-US" sz="2800" dirty="0"/>
          </a:p>
        </p:txBody>
      </p:sp>
    </p:spTree>
    <p:extLst>
      <p:ext uri="{BB962C8B-B14F-4D97-AF65-F5344CB8AC3E}">
        <p14:creationId xmlns:p14="http://schemas.microsoft.com/office/powerpoint/2010/main" val="22374537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Euler Angles</a:t>
            </a:r>
          </a:p>
        </p:txBody>
      </p:sp>
      <p:sp>
        <p:nvSpPr>
          <p:cNvPr id="47107" name="Rectangle 3"/>
          <p:cNvSpPr>
            <a:spLocks noGrp="1" noChangeArrowheads="1"/>
          </p:cNvSpPr>
          <p:nvPr>
            <p:ph type="body" idx="1"/>
          </p:nvPr>
        </p:nvSpPr>
        <p:spPr/>
        <p:txBody>
          <a:bodyPr>
            <a:normAutofit lnSpcReduction="10000"/>
          </a:bodyPr>
          <a:lstStyle/>
          <a:p>
            <a:pPr>
              <a:lnSpc>
                <a:spcPct val="90000"/>
              </a:lnSpc>
            </a:pPr>
            <a:endParaRPr lang="en-US" sz="2800" dirty="0"/>
          </a:p>
          <a:p>
            <a:pPr>
              <a:lnSpc>
                <a:spcPct val="90000"/>
              </a:lnSpc>
            </a:pPr>
            <a:r>
              <a:rPr lang="en-US" sz="2800" dirty="0"/>
              <a:t>They can suffer from Gimbal lock and related problems</a:t>
            </a:r>
          </a:p>
          <a:p>
            <a:pPr>
              <a:lnSpc>
                <a:spcPct val="90000"/>
              </a:lnSpc>
            </a:pPr>
            <a:endParaRPr lang="en-US" sz="2800" dirty="0"/>
          </a:p>
          <a:p>
            <a:pPr>
              <a:lnSpc>
                <a:spcPct val="90000"/>
              </a:lnSpc>
            </a:pPr>
            <a:r>
              <a:rPr lang="en-US" sz="2800" dirty="0"/>
              <a:t>They do not interpolate in a consistent way </a:t>
            </a:r>
          </a:p>
          <a:p>
            <a:pPr>
              <a:lnSpc>
                <a:spcPct val="90000"/>
              </a:lnSpc>
            </a:pPr>
            <a:endParaRPr lang="en-US" sz="2800" dirty="0"/>
          </a:p>
          <a:p>
            <a:pPr>
              <a:lnSpc>
                <a:spcPct val="90000"/>
              </a:lnSpc>
            </a:pPr>
            <a:r>
              <a:rPr lang="en-US" sz="2800" dirty="0"/>
              <a:t>There is no simple way to concatenate rotations</a:t>
            </a:r>
          </a:p>
          <a:p>
            <a:pPr>
              <a:lnSpc>
                <a:spcPct val="90000"/>
              </a:lnSpc>
            </a:pPr>
            <a:endParaRPr lang="en-US" sz="2800" dirty="0"/>
          </a:p>
          <a:p>
            <a:pPr>
              <a:lnSpc>
                <a:spcPct val="90000"/>
              </a:lnSpc>
            </a:pPr>
            <a:r>
              <a:rPr lang="en-US" sz="2800" dirty="0"/>
              <a:t>Conversion to/from a matrix requires several trigonometry operations</a:t>
            </a:r>
          </a:p>
          <a:p>
            <a:pPr>
              <a:lnSpc>
                <a:spcPct val="90000"/>
              </a:lnSpc>
            </a:pPr>
            <a:endParaRPr lang="en-US" sz="2800" dirty="0"/>
          </a:p>
          <a:p>
            <a:pPr>
              <a:lnSpc>
                <a:spcPct val="90000"/>
              </a:lnSpc>
            </a:pPr>
            <a:r>
              <a:rPr lang="en-US" sz="2800" dirty="0"/>
              <a:t>They are compact (requiring only 3 numbers)</a:t>
            </a:r>
          </a:p>
        </p:txBody>
      </p:sp>
    </p:spTree>
    <p:extLst>
      <p:ext uri="{BB962C8B-B14F-4D97-AF65-F5344CB8AC3E}">
        <p14:creationId xmlns:p14="http://schemas.microsoft.com/office/powerpoint/2010/main" val="20983226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Gimbal Lock</a:t>
            </a:r>
          </a:p>
        </p:txBody>
      </p:sp>
      <p:sp>
        <p:nvSpPr>
          <p:cNvPr id="45059" name="Rectangle 3"/>
          <p:cNvSpPr>
            <a:spLocks noGrp="1" noChangeArrowheads="1"/>
          </p:cNvSpPr>
          <p:nvPr>
            <p:ph type="body" idx="1"/>
          </p:nvPr>
        </p:nvSpPr>
        <p:spPr>
          <a:xfrm>
            <a:off x="457200" y="1524000"/>
            <a:ext cx="8229600" cy="4625609"/>
          </a:xfrm>
        </p:spPr>
        <p:txBody>
          <a:bodyPr>
            <a:normAutofit/>
          </a:bodyPr>
          <a:lstStyle/>
          <a:p>
            <a:pPr>
              <a:lnSpc>
                <a:spcPct val="90000"/>
              </a:lnSpc>
            </a:pPr>
            <a:r>
              <a:rPr lang="en-US" dirty="0"/>
              <a:t>One potential problem that they can suffer from is ‘gimbal lock’</a:t>
            </a:r>
          </a:p>
          <a:p>
            <a:pPr>
              <a:lnSpc>
                <a:spcPct val="90000"/>
              </a:lnSpc>
            </a:pPr>
            <a:endParaRPr lang="en-US" dirty="0"/>
          </a:p>
          <a:p>
            <a:pPr>
              <a:lnSpc>
                <a:spcPct val="90000"/>
              </a:lnSpc>
            </a:pPr>
            <a:r>
              <a:rPr lang="en-US" dirty="0"/>
              <a:t>This results when two axes effectively line up, resulting in a temporary loss of a degree of freedom</a:t>
            </a:r>
          </a:p>
          <a:p>
            <a:pPr>
              <a:lnSpc>
                <a:spcPct val="90000"/>
              </a:lnSpc>
            </a:pPr>
            <a:endParaRPr lang="en-US" dirty="0"/>
          </a:p>
          <a:p>
            <a:pPr>
              <a:lnSpc>
                <a:spcPct val="90000"/>
              </a:lnSpc>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979433"/>
            <a:ext cx="3048000" cy="2286000"/>
          </a:xfrm>
          <a:prstGeom prst="rect">
            <a:avLst/>
          </a:prstGeom>
        </p:spPr>
      </p:pic>
      <p:sp>
        <p:nvSpPr>
          <p:cNvPr id="3" name="TextBox 2"/>
          <p:cNvSpPr txBox="1"/>
          <p:nvPr/>
        </p:nvSpPr>
        <p:spPr>
          <a:xfrm>
            <a:off x="2819400" y="6265433"/>
            <a:ext cx="7391400" cy="553998"/>
          </a:xfrm>
          <a:prstGeom prst="rect">
            <a:avLst/>
          </a:prstGeom>
          <a:noFill/>
        </p:spPr>
        <p:txBody>
          <a:bodyPr wrap="square" rtlCol="0">
            <a:spAutoFit/>
          </a:bodyPr>
          <a:lstStyle/>
          <a:p>
            <a:r>
              <a:rPr lang="nl-NL" sz="1200" dirty="0">
                <a:hlinkClick r:id="rId4"/>
              </a:rPr>
              <a:t>https://www.youtube.com/watch?v=zc8b2Jo7mno</a:t>
            </a:r>
            <a:endParaRPr lang="nl-NL" sz="1200" dirty="0"/>
          </a:p>
          <a:p>
            <a:endParaRPr lang="nl-NL" dirty="0"/>
          </a:p>
        </p:txBody>
      </p:sp>
    </p:spTree>
    <p:extLst>
      <p:ext uri="{BB962C8B-B14F-4D97-AF65-F5344CB8AC3E}">
        <p14:creationId xmlns:p14="http://schemas.microsoft.com/office/powerpoint/2010/main" val="6705246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881B-64DB-4F16-BA03-BC58757F4AAD}"/>
              </a:ext>
            </a:extLst>
          </p:cNvPr>
          <p:cNvSpPr>
            <a:spLocks noGrp="1"/>
          </p:cNvSpPr>
          <p:nvPr>
            <p:ph type="title"/>
          </p:nvPr>
        </p:nvSpPr>
        <p:spPr/>
        <p:txBody>
          <a:bodyPr/>
          <a:lstStyle/>
          <a:p>
            <a:endParaRPr lang="en-US"/>
          </a:p>
        </p:txBody>
      </p:sp>
      <p:pic>
        <p:nvPicPr>
          <p:cNvPr id="4" name="Euler (gimbal lock) Explained">
            <a:hlinkClick r:id="" action="ppaction://media"/>
            <a:extLst>
              <a:ext uri="{FF2B5EF4-FFF2-40B4-BE49-F238E27FC236}">
                <a16:creationId xmlns:a16="http://schemas.microsoft.com/office/drawing/2014/main" id="{14B5E79F-E01D-4EEC-AE44-8DC5A8002A7E}"/>
              </a:ext>
            </a:extLst>
          </p:cNvPr>
          <p:cNvPicPr>
            <a:picLocks noGrp="1" noChangeAspect="1"/>
          </p:cNvPicPr>
          <p:nvPr>
            <p:ph idx="1"/>
            <a:videoFile r:link="rId1"/>
            <p:extLst>
              <p:ext uri="{DAA4B4D4-6D71-4841-9C94-3DE7FCFB9230}">
                <p14:media xmlns:p14="http://schemas.microsoft.com/office/powerpoint/2010/main" r:embed="rId2">
                  <p14:trim st="8000"/>
                </p14:media>
              </p:ext>
            </p:extLst>
          </p:nvPr>
        </p:nvPicPr>
        <p:blipFill>
          <a:blip r:embed="rId4"/>
          <a:stretch>
            <a:fillRect/>
          </a:stretch>
        </p:blipFill>
        <p:spPr>
          <a:xfrm>
            <a:off x="1676400" y="1905000"/>
            <a:ext cx="6167438" cy="4625975"/>
          </a:xfrm>
        </p:spPr>
      </p:pic>
    </p:spTree>
    <p:extLst>
      <p:ext uri="{BB962C8B-B14F-4D97-AF65-F5344CB8AC3E}">
        <p14:creationId xmlns:p14="http://schemas.microsoft.com/office/powerpoint/2010/main" val="279018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r>
              <a:rPr lang="en-US"/>
              <a:t>Matrix Representation</a:t>
            </a:r>
          </a:p>
        </p:txBody>
      </p:sp>
      <p:sp>
        <p:nvSpPr>
          <p:cNvPr id="55299" name="Rectangle 1027"/>
          <p:cNvSpPr>
            <a:spLocks noGrp="1" noChangeArrowheads="1"/>
          </p:cNvSpPr>
          <p:nvPr>
            <p:ph type="body" idx="1"/>
          </p:nvPr>
        </p:nvSpPr>
        <p:spPr>
          <a:xfrm>
            <a:off x="228600" y="1828800"/>
            <a:ext cx="8686800" cy="4625609"/>
          </a:xfrm>
        </p:spPr>
        <p:txBody>
          <a:bodyPr/>
          <a:lstStyle/>
          <a:p>
            <a:pPr>
              <a:lnSpc>
                <a:spcPct val="90000"/>
              </a:lnSpc>
            </a:pPr>
            <a:r>
              <a:rPr lang="en-US" sz="2800" dirty="0"/>
              <a:t>We use a 3x3 matrix to represent an orientation as well</a:t>
            </a:r>
          </a:p>
          <a:p>
            <a:pPr>
              <a:lnSpc>
                <a:spcPct val="90000"/>
              </a:lnSpc>
            </a:pPr>
            <a:endParaRPr lang="en-US" sz="2800" dirty="0"/>
          </a:p>
          <a:p>
            <a:pPr>
              <a:lnSpc>
                <a:spcPct val="90000"/>
              </a:lnSpc>
            </a:pPr>
            <a:r>
              <a:rPr lang="en-US" sz="2800" dirty="0"/>
              <a:t>This means we now have 9 numbers instead of 3, and therefore, we have 6 extra degrees of freedom</a:t>
            </a:r>
          </a:p>
          <a:p>
            <a:pPr>
              <a:lnSpc>
                <a:spcPct val="90000"/>
              </a:lnSpc>
            </a:pPr>
            <a:endParaRPr lang="en-US" sz="2800" dirty="0"/>
          </a:p>
          <a:p>
            <a:pPr>
              <a:lnSpc>
                <a:spcPct val="90000"/>
              </a:lnSpc>
            </a:pPr>
            <a:r>
              <a:rPr lang="en-US" sz="2800" dirty="0"/>
              <a:t>NOTE: We don’t use 4x4 matrices here, as those are mainly useful because they give us the ability to combine translations. We will not be concerned with translation, so we will just think of 3x3 matrices.</a:t>
            </a:r>
          </a:p>
        </p:txBody>
      </p:sp>
    </p:spTree>
    <p:extLst>
      <p:ext uri="{BB962C8B-B14F-4D97-AF65-F5344CB8AC3E}">
        <p14:creationId xmlns:p14="http://schemas.microsoft.com/office/powerpoint/2010/main" val="19566461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p:txBody>
          <a:bodyPr/>
          <a:lstStyle/>
          <a:p>
            <a:r>
              <a:rPr lang="en-US"/>
              <a:t>Matrix Representation</a:t>
            </a:r>
          </a:p>
        </p:txBody>
      </p:sp>
      <p:sp>
        <p:nvSpPr>
          <p:cNvPr id="59395" name="Rectangle 1027"/>
          <p:cNvSpPr>
            <a:spLocks noGrp="1" noChangeArrowheads="1"/>
          </p:cNvSpPr>
          <p:nvPr>
            <p:ph type="body" idx="1"/>
          </p:nvPr>
        </p:nvSpPr>
        <p:spPr/>
        <p:txBody>
          <a:bodyPr/>
          <a:lstStyle/>
          <a:p>
            <a:pPr>
              <a:lnSpc>
                <a:spcPct val="90000"/>
              </a:lnSpc>
            </a:pPr>
            <a:r>
              <a:rPr lang="en-US" sz="2800" dirty="0"/>
              <a:t>Matrices are usually the most computationally efficient way to apply rotations to geometric data, and so most orientation representations ultimately need to be converted into a matrix in order to do anything useful (transform verts…)</a:t>
            </a:r>
          </a:p>
          <a:p>
            <a:pPr>
              <a:lnSpc>
                <a:spcPct val="90000"/>
              </a:lnSpc>
            </a:pPr>
            <a:endParaRPr lang="en-US" sz="2800" dirty="0"/>
          </a:p>
          <a:p>
            <a:pPr>
              <a:lnSpc>
                <a:spcPct val="90000"/>
              </a:lnSpc>
            </a:pPr>
            <a:r>
              <a:rPr lang="en-US" sz="2800" dirty="0"/>
              <a:t>Why then, shouldn’t we just always use matrices?</a:t>
            </a:r>
          </a:p>
          <a:p>
            <a:pPr lvl="1">
              <a:lnSpc>
                <a:spcPct val="90000"/>
              </a:lnSpc>
            </a:pPr>
            <a:r>
              <a:rPr lang="en-US" sz="2400" dirty="0"/>
              <a:t>Numerical issues</a:t>
            </a:r>
          </a:p>
          <a:p>
            <a:pPr lvl="1">
              <a:lnSpc>
                <a:spcPct val="90000"/>
              </a:lnSpc>
            </a:pPr>
            <a:r>
              <a:rPr lang="en-US" sz="2400" dirty="0"/>
              <a:t>Storage issues</a:t>
            </a:r>
          </a:p>
          <a:p>
            <a:pPr lvl="1">
              <a:lnSpc>
                <a:spcPct val="90000"/>
              </a:lnSpc>
            </a:pPr>
            <a:r>
              <a:rPr lang="en-US" sz="2400" dirty="0"/>
              <a:t>User interaction issues</a:t>
            </a:r>
          </a:p>
          <a:p>
            <a:pPr lvl="1">
              <a:lnSpc>
                <a:spcPct val="90000"/>
              </a:lnSpc>
            </a:pPr>
            <a:r>
              <a:rPr lang="en-US" sz="2400" dirty="0"/>
              <a:t>Interpolation issues</a:t>
            </a:r>
          </a:p>
        </p:txBody>
      </p:sp>
    </p:spTree>
    <p:extLst>
      <p:ext uri="{BB962C8B-B14F-4D97-AF65-F5344CB8AC3E}">
        <p14:creationId xmlns:p14="http://schemas.microsoft.com/office/powerpoint/2010/main" val="7732488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Rotation Vectors and Axis/Angle</a:t>
            </a:r>
          </a:p>
        </p:txBody>
      </p:sp>
      <p:sp>
        <p:nvSpPr>
          <p:cNvPr id="49155" name="Rectangle 3"/>
          <p:cNvSpPr>
            <a:spLocks noGrp="1" noChangeArrowheads="1"/>
          </p:cNvSpPr>
          <p:nvPr>
            <p:ph type="body" idx="1"/>
          </p:nvPr>
        </p:nvSpPr>
        <p:spPr/>
        <p:txBody>
          <a:bodyPr/>
          <a:lstStyle/>
          <a:p>
            <a:pPr>
              <a:lnSpc>
                <a:spcPct val="90000"/>
              </a:lnSpc>
            </a:pPr>
            <a:r>
              <a:rPr lang="en-US" sz="2800" dirty="0"/>
              <a:t>Any two orientations can be related by a single rotation about some axis (not necessarily a principle axis)</a:t>
            </a:r>
          </a:p>
          <a:p>
            <a:pPr>
              <a:lnSpc>
                <a:spcPct val="90000"/>
              </a:lnSpc>
            </a:pPr>
            <a:endParaRPr lang="en-US" sz="2800" dirty="0"/>
          </a:p>
          <a:p>
            <a:pPr>
              <a:lnSpc>
                <a:spcPct val="90000"/>
              </a:lnSpc>
            </a:pPr>
            <a:r>
              <a:rPr lang="en-US" sz="2800" dirty="0"/>
              <a:t>This means that we can represent an arbitrary orientation as a rotation about some unit axis by some angle (4 numbers) (Axis/Angle form)</a:t>
            </a:r>
          </a:p>
          <a:p>
            <a:pPr>
              <a:lnSpc>
                <a:spcPct val="90000"/>
              </a:lnSpc>
            </a:pPr>
            <a:endParaRPr lang="en-US" sz="2800" dirty="0"/>
          </a:p>
          <a:p>
            <a:pPr>
              <a:lnSpc>
                <a:spcPct val="90000"/>
              </a:lnSpc>
            </a:pPr>
            <a:r>
              <a:rPr lang="en-US" sz="2800" dirty="0"/>
              <a:t>Alternately, we can scale the axis by the angle and compact it down to a single 3D vector</a:t>
            </a:r>
          </a:p>
          <a:p>
            <a:pPr lvl="1">
              <a:lnSpc>
                <a:spcPct val="90000"/>
              </a:lnSpc>
            </a:pPr>
            <a:r>
              <a:rPr lang="en-US" sz="2400" dirty="0"/>
              <a:t>rotation vector or </a:t>
            </a:r>
            <a:r>
              <a:rPr lang="en-US" sz="2400" i="1" dirty="0"/>
              <a:t>exponential map</a:t>
            </a:r>
          </a:p>
        </p:txBody>
      </p:sp>
    </p:spTree>
    <p:extLst>
      <p:ext uri="{BB962C8B-B14F-4D97-AF65-F5344CB8AC3E}">
        <p14:creationId xmlns:p14="http://schemas.microsoft.com/office/powerpoint/2010/main" val="1894057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Axis/Angle to Matrix</a:t>
            </a:r>
          </a:p>
        </p:txBody>
      </p:sp>
      <p:sp>
        <p:nvSpPr>
          <p:cNvPr id="51203" name="Rectangle 3"/>
          <p:cNvSpPr>
            <a:spLocks noGrp="1" noChangeArrowheads="1"/>
          </p:cNvSpPr>
          <p:nvPr>
            <p:ph type="body" idx="1"/>
          </p:nvPr>
        </p:nvSpPr>
        <p:spPr/>
        <p:txBody>
          <a:bodyPr/>
          <a:lstStyle/>
          <a:p>
            <a:r>
              <a:rPr lang="en-US"/>
              <a:t>To generate a matrix as a rotation </a:t>
            </a:r>
            <a:r>
              <a:rPr lang="en-US">
                <a:cs typeface="Arial" charset="0"/>
              </a:rPr>
              <a:t>θ </a:t>
            </a:r>
            <a:r>
              <a:rPr lang="en-US"/>
              <a:t>around an arbitrary unit axis </a:t>
            </a:r>
            <a:r>
              <a:rPr lang="en-US" b="1"/>
              <a:t>a</a:t>
            </a:r>
            <a:r>
              <a:rPr lang="en-US"/>
              <a:t>:</a:t>
            </a:r>
            <a:endParaRPr lang="en-US" b="1"/>
          </a:p>
        </p:txBody>
      </p:sp>
      <p:graphicFrame>
        <p:nvGraphicFramePr>
          <p:cNvPr id="51204" name="Object 4"/>
          <p:cNvGraphicFramePr>
            <a:graphicFrameLocks noChangeAspect="1"/>
          </p:cNvGraphicFramePr>
          <p:nvPr/>
        </p:nvGraphicFramePr>
        <p:xfrm>
          <a:off x="152400" y="3352800"/>
          <a:ext cx="8769350" cy="1716088"/>
        </p:xfrm>
        <a:graphic>
          <a:graphicData uri="http://schemas.openxmlformats.org/presentationml/2006/ole">
            <mc:AlternateContent xmlns:mc="http://schemas.openxmlformats.org/markup-compatibility/2006">
              <mc:Choice xmlns:v="urn:schemas-microsoft-com:vml" Requires="v">
                <p:oleObj spid="_x0000_s18461" name="Equation" r:id="rId4" imgW="3746160" imgH="736560" progId="Equation.3">
                  <p:embed/>
                </p:oleObj>
              </mc:Choice>
              <mc:Fallback>
                <p:oleObj name="Equation" r:id="rId4" imgW="3746160" imgH="736560" progId="Equation.3">
                  <p:embed/>
                  <p:pic>
                    <p:nvPicPr>
                      <p:cNvPr id="5120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52800"/>
                        <a:ext cx="8769350" cy="171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787259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Quaternions</a:t>
            </a:r>
          </a:p>
        </p:txBody>
      </p:sp>
    </p:spTree>
    <p:extLst>
      <p:ext uri="{BB962C8B-B14F-4D97-AF65-F5344CB8AC3E}">
        <p14:creationId xmlns:p14="http://schemas.microsoft.com/office/powerpoint/2010/main" val="3342480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4155</TotalTime>
  <Words>7641</Words>
  <Application>Microsoft Office PowerPoint</Application>
  <PresentationFormat>On-screen Show (4:3)</PresentationFormat>
  <Paragraphs>1071</Paragraphs>
  <Slides>127</Slides>
  <Notes>110</Notes>
  <HiddenSlides>3</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127</vt:i4>
      </vt:variant>
    </vt:vector>
  </HeadingPairs>
  <TitlesOfParts>
    <vt:vector size="137" baseType="lpstr">
      <vt:lpstr>Arial</vt:lpstr>
      <vt:lpstr>Calibri</vt:lpstr>
      <vt:lpstr>Corbel</vt:lpstr>
      <vt:lpstr>Lucida Grande</vt:lpstr>
      <vt:lpstr>Wingdings</vt:lpstr>
      <vt:lpstr>Wingdings 2</vt:lpstr>
      <vt:lpstr>Wingdings 3</vt:lpstr>
      <vt:lpstr>Module</vt:lpstr>
      <vt:lpstr>Equation</vt:lpstr>
      <vt:lpstr>Equation.3</vt:lpstr>
      <vt:lpstr>Computer Animation</vt:lpstr>
      <vt:lpstr>Teaching Team</vt:lpstr>
      <vt:lpstr>Today’s course</vt:lpstr>
      <vt:lpstr>Goals of the course</vt:lpstr>
      <vt:lpstr>Grading</vt:lpstr>
      <vt:lpstr>Attendance</vt:lpstr>
      <vt:lpstr>Research papers</vt:lpstr>
      <vt:lpstr>Research papers</vt:lpstr>
      <vt:lpstr>Presentation</vt:lpstr>
      <vt:lpstr>Presentation outline</vt:lpstr>
      <vt:lpstr>Presentation preparation</vt:lpstr>
      <vt:lpstr>Project assignment</vt:lpstr>
      <vt:lpstr>Option 1: Animation movie</vt:lpstr>
      <vt:lpstr>Motion Capture and Virtual Reality Lab</vt:lpstr>
      <vt:lpstr>Option 1: Animation movie</vt:lpstr>
      <vt:lpstr>Option 2: Skeletal motion and skinning</vt:lpstr>
      <vt:lpstr>Option 2: Skeletal motion and skinning</vt:lpstr>
      <vt:lpstr>Option 2: Skeletal motion and skinning</vt:lpstr>
      <vt:lpstr>Option 3: Speech-driven facial animation using deep learning</vt:lpstr>
      <vt:lpstr>Option 3: Speech-driven facial animation using deep learning</vt:lpstr>
      <vt:lpstr>Essay</vt:lpstr>
      <vt:lpstr>Essay</vt:lpstr>
      <vt:lpstr>Essay</vt:lpstr>
      <vt:lpstr>Retake</vt:lpstr>
      <vt:lpstr>PowerPoint Presentation</vt:lpstr>
      <vt:lpstr>Supplementary Material</vt:lpstr>
      <vt:lpstr>More info</vt:lpstr>
      <vt:lpstr>Animation</vt:lpstr>
      <vt:lpstr>Computer Animation</vt:lpstr>
      <vt:lpstr>Two main categories</vt:lpstr>
      <vt:lpstr>Low level vs high level animation</vt:lpstr>
      <vt:lpstr>Example</vt:lpstr>
      <vt:lpstr>PowerPoint Presentation</vt:lpstr>
      <vt:lpstr>Applications</vt:lpstr>
      <vt:lpstr>Three general approaches to computer animation</vt:lpstr>
      <vt:lpstr>Animation Tools</vt:lpstr>
      <vt:lpstr>Virtual Characters</vt:lpstr>
      <vt:lpstr>PowerPoint Presentation</vt:lpstr>
      <vt:lpstr>History of Computer Animation</vt:lpstr>
      <vt:lpstr>Perception</vt:lpstr>
      <vt:lpstr>Perception</vt:lpstr>
      <vt:lpstr>Perception</vt:lpstr>
      <vt:lpstr>Perception</vt:lpstr>
      <vt:lpstr>Frame Rates</vt:lpstr>
      <vt:lpstr>The early days</vt:lpstr>
      <vt:lpstr>Muybridge 1899</vt:lpstr>
      <vt:lpstr>Eye Museum, Amsterdam</vt:lpstr>
      <vt:lpstr>Computer Animation Production</vt:lpstr>
      <vt:lpstr>12 Principles of Animation</vt:lpstr>
      <vt:lpstr>12 Principles of Animation</vt:lpstr>
      <vt:lpstr>Computer Animation as Animation</vt:lpstr>
      <vt:lpstr>Computer Animation Research</vt:lpstr>
      <vt:lpstr>Computer Animation Research</vt:lpstr>
      <vt:lpstr>Computer Animation Research</vt:lpstr>
      <vt:lpstr>More recent movies with CG</vt:lpstr>
      <vt:lpstr>Animation Basics </vt:lpstr>
      <vt:lpstr>Position Vector Dot Matrix</vt:lpstr>
      <vt:lpstr>Position Vector Dot Matrix</vt:lpstr>
      <vt:lpstr>Position Vector Dot Matrix</vt:lpstr>
      <vt:lpstr>Position Vector Dot Matrix</vt:lpstr>
      <vt:lpstr>Direction Vector Dot Matrix</vt:lpstr>
      <vt:lpstr>Transformations</vt:lpstr>
      <vt:lpstr>Inversion</vt:lpstr>
      <vt:lpstr>Matrix Transformations</vt:lpstr>
      <vt:lpstr>(Forward) Kinematics</vt:lpstr>
      <vt:lpstr>Virtual Characters</vt:lpstr>
      <vt:lpstr>Example Joint Hierarchy</vt:lpstr>
      <vt:lpstr>DOFs</vt:lpstr>
      <vt:lpstr>Kinematics</vt:lpstr>
      <vt:lpstr>Skeletons</vt:lpstr>
      <vt:lpstr>Joints</vt:lpstr>
      <vt:lpstr>Skeleton Posing Process</vt:lpstr>
      <vt:lpstr>Forward Kinematics</vt:lpstr>
      <vt:lpstr>Joint Offsets</vt:lpstr>
      <vt:lpstr>DOF Limits</vt:lpstr>
      <vt:lpstr>Poses</vt:lpstr>
      <vt:lpstr>Joints and rotations</vt:lpstr>
      <vt:lpstr>Joint Types</vt:lpstr>
      <vt:lpstr>Hinge Joints (1-DOF Rotational)</vt:lpstr>
      <vt:lpstr>Hinge Joints (1-DOF Rotational)</vt:lpstr>
      <vt:lpstr>Hinge Joints (1-DOF Rotational)</vt:lpstr>
      <vt:lpstr>Universal Joints (2-DOF)</vt:lpstr>
      <vt:lpstr>Ball &amp; Socket (3-DOF)</vt:lpstr>
      <vt:lpstr>Prismatic Joints (1-DOF Translation)</vt:lpstr>
      <vt:lpstr>Translational Joints (3-DOF)</vt:lpstr>
      <vt:lpstr>Orientation</vt:lpstr>
      <vt:lpstr>Orientation</vt:lpstr>
      <vt:lpstr>Representing Orientations</vt:lpstr>
      <vt:lpstr>Euler Angles</vt:lpstr>
      <vt:lpstr>Euler Angles to Matrix Conversion</vt:lpstr>
      <vt:lpstr>Euler Angle Order</vt:lpstr>
      <vt:lpstr>Euler Angles</vt:lpstr>
      <vt:lpstr>Gimbal Lock</vt:lpstr>
      <vt:lpstr>PowerPoint Presentation</vt:lpstr>
      <vt:lpstr>Matrix Representation</vt:lpstr>
      <vt:lpstr>Matrix Representation</vt:lpstr>
      <vt:lpstr>Rotation Vectors and Axis/Angle</vt:lpstr>
      <vt:lpstr>Axis/Angle to Matrix</vt:lpstr>
      <vt:lpstr>Quaternions</vt:lpstr>
      <vt:lpstr>Quaternions</vt:lpstr>
      <vt:lpstr>Quaternions (Imaginary Space)</vt:lpstr>
      <vt:lpstr>Quaternions (Scalar/Vector)</vt:lpstr>
      <vt:lpstr>Unit Quaternions</vt:lpstr>
      <vt:lpstr>Visualizing quaternions</vt:lpstr>
      <vt:lpstr>Quaternions as Rotations</vt:lpstr>
      <vt:lpstr>Quaternions as Rotations</vt:lpstr>
      <vt:lpstr>Quaternion to Matrix</vt:lpstr>
      <vt:lpstr>Matrix to Quaternion</vt:lpstr>
      <vt:lpstr>Spheres</vt:lpstr>
      <vt:lpstr>Hyperspheres</vt:lpstr>
      <vt:lpstr>Hyperspheres</vt:lpstr>
      <vt:lpstr>Hyperspheres</vt:lpstr>
      <vt:lpstr>Hyperspheres</vt:lpstr>
      <vt:lpstr>Quaternion Joints</vt:lpstr>
      <vt:lpstr>Quaternions in the Pose Vector</vt:lpstr>
      <vt:lpstr>Quaternions in the Pose Vector</vt:lpstr>
      <vt:lpstr>Quaternion Interpolation</vt:lpstr>
      <vt:lpstr>Linear Interpolation</vt:lpstr>
      <vt:lpstr>Spherical Linear Interpolation</vt:lpstr>
      <vt:lpstr>Spherical Linear Interpolation</vt:lpstr>
      <vt:lpstr>Quaternion Interpolation</vt:lpstr>
      <vt:lpstr>Bezier Curves in Quaternion Space</vt:lpstr>
      <vt:lpstr>Quaternion Summary</vt:lpstr>
      <vt:lpstr>Comparison of  representations</vt:lpstr>
      <vt:lpstr>References</vt:lpstr>
      <vt:lpstr>What to do after this lecture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Z.Yumak@uu.nl</dc:creator>
  <cp:lastModifiedBy>Zerrin</cp:lastModifiedBy>
  <cp:revision>453</cp:revision>
  <cp:lastPrinted>1601-01-01T00:00:00Z</cp:lastPrinted>
  <dcterms:created xsi:type="dcterms:W3CDTF">1601-01-01T00:00:00Z</dcterms:created>
  <dcterms:modified xsi:type="dcterms:W3CDTF">2023-11-19T12:53:20Z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